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7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90" y="67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A3FF5AF-AF33-4D92-BD46-09D609F140B3}" type="datetimeFigureOut">
              <a:rPr lang="ru-RU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A3FF5AF-AF33-4D92-BD46-09D609F140B3}" type="datetimeFigureOut">
              <a:rPr lang="ru-RU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A3FF5AF-AF33-4D92-BD46-09D609F140B3}" type="datetimeFigureOut">
              <a:rPr lang="ru-RU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A3FF5AF-AF33-4D92-BD46-09D609F140B3}" type="datetimeFigureOut">
              <a:rPr lang="ru-RU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A3FF5AF-AF33-4D92-BD46-09D609F140B3}" type="datetimeFigureOut">
              <a:rPr lang="ru-RU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A3FF5AF-AF33-4D92-BD46-09D609F140B3}" type="datetimeFigureOut">
              <a:rPr lang="ru-RU"/>
              <a:t>27.08.2025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A3FF5AF-AF33-4D92-BD46-09D609F140B3}" type="datetimeFigureOut">
              <a:rPr lang="ru-RU"/>
              <a:t>27.08.2025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A3FF5AF-AF33-4D92-BD46-09D609F140B3}" type="datetimeFigureOut">
              <a:rPr lang="ru-RU"/>
              <a:t>27.08.2025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A3FF5AF-AF33-4D92-BD46-09D609F140B3}" type="datetimeFigureOut">
              <a:rPr lang="ru-RU"/>
              <a:t>27.08.2025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A3FF5AF-AF33-4D92-BD46-09D609F140B3}" type="datetimeFigureOut">
              <a:rPr lang="ru-RU"/>
              <a:t>27.08.2025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A3FF5AF-AF33-4D92-BD46-09D609F140B3}" type="datetimeFigureOut">
              <a:rPr lang="ru-RU"/>
              <a:t>27.08.2025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A3FF5AF-AF33-4D92-BD46-09D609F140B3}" type="datetimeFigureOut">
              <a:rPr lang="ru-RU"/>
              <a:t>27.08.2025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B092CF9-F46D-4F0B-812A-240F1E00EE51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540639" y="2312231"/>
            <a:ext cx="9144000" cy="223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  <a:p>
            <a:pPr algn="ctr">
              <a:defRPr/>
            </a:pPr>
            <a:endParaRPr lang="ru-RU" b="1" cap="all" dirty="0">
              <a:solidFill>
                <a:schemeClr val="accent6">
                  <a:lumMod val="75000"/>
                </a:schemeClr>
              </a:solidFill>
              <a:highlight>
                <a:srgbClr val="FFFF00"/>
              </a:highlight>
              <a:latin typeface="Arial" charset="0"/>
              <a:cs typeface="Arial" charset="0"/>
            </a:endParaRPr>
          </a:p>
          <a:p>
            <a:pPr algn="ctr" eaLnBrk="1" hangingPunct="1"/>
            <a:r>
              <a:rPr lang="ru-RU" alt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Нормативно-правовые акты, вступающие в силу с 01.09.2025 и в 2026 году и основные изменения федерального законодательства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alt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524000" y="5029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 eaLnBrk="1" hangingPunct="1">
              <a:lnSpc>
                <a:spcPct val="90000"/>
              </a:lnSpc>
              <a:defRPr/>
            </a:pPr>
            <a:endParaRPr kumimoji="1" lang="ru-RU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2053" name="Group 36"/>
          <p:cNvGrpSpPr>
            <a:grpSpLocks/>
          </p:cNvGrpSpPr>
          <p:nvPr/>
        </p:nvGrpSpPr>
        <p:grpSpPr bwMode="auto">
          <a:xfrm>
            <a:off x="1524000" y="127003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kumimoji="1" lang="ru-RU" altLang="ru-RU" sz="1400" b="1">
                <a:latin typeface="Calibri" panose="020F0502020204030204" pitchFamily="34" charset="0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txBody>
            <a:bodyPr/>
            <a:lstStyle/>
            <a:p>
              <a:pPr eaLnBrk="1" hangingPunct="1">
                <a:defRPr/>
              </a:pPr>
              <a:endParaRPr kumimoji="1" lang="ru-RU" sz="1400" b="1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defRPr/>
              </a:pPr>
              <a:endParaRPr kumimoji="1" lang="en-U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endParaRP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Приволжское управление Федеральной службы по экологическому, </a:t>
              </a:r>
            </a:p>
            <a:p>
              <a:pPr algn="ctr" eaLnBrk="1" hangingPunct="1">
                <a:lnSpc>
                  <a:spcPct val="90000"/>
                </a:lnSpc>
                <a:defRPr/>
              </a:pPr>
              <a:r>
                <a:rPr kumimoji="1" lang="ru-RU" b="1" dirty="0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Calibri" pitchFamily="34" charset="0"/>
                  <a:cs typeface="Calibri" pitchFamily="34" charset="0"/>
                </a:rPr>
                <a:t>технологическому и атомному надзору</a:t>
              </a:r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1862078" y="5949280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152400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scene3d>
            <a:camera prst="orthographicFront"/>
            <a:lightRig rig="threePt" dir="t"/>
          </a:scene3d>
          <a:sp3d>
            <a:bevelT w="139700"/>
          </a:sp3d>
        </p:spPr>
        <p:txBody>
          <a:bodyPr wrap="none" anchor="ctr"/>
          <a:lstStyle/>
          <a:p>
            <a:pPr eaLnBrk="1" hangingPunct="1">
              <a:defRPr/>
            </a:pPr>
            <a:endParaRPr lang="ru-RU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Подзаголовок 3">
            <a:extLst>
              <a:ext uri="{FF2B5EF4-FFF2-40B4-BE49-F238E27FC236}">
                <a16:creationId xmlns:a16="http://schemas.microsoft.com/office/drawing/2014/main" id="{C7ECED08-7947-43F3-B66C-5F41CD362D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5126" y="6203510"/>
            <a:ext cx="6391275" cy="393839"/>
          </a:xfrm>
        </p:spPr>
        <p:txBody>
          <a:bodyPr/>
          <a:lstStyle/>
          <a:p>
            <a:r>
              <a:rPr lang="ru-RU" sz="2000" dirty="0"/>
              <a:t>2025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65DF2D9-F395-441C-A32E-3D187F552E02}"/>
              </a:ext>
            </a:extLst>
          </p:cNvPr>
          <p:cNvSpPr txBox="1"/>
          <p:nvPr/>
        </p:nvSpPr>
        <p:spPr>
          <a:xfrm>
            <a:off x="2240281" y="5175836"/>
            <a:ext cx="772671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Главный специалист-эксперт отдела правового обеспечения </a:t>
            </a:r>
          </a:p>
          <a:p>
            <a:pPr algn="ctr"/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Чегодаева Алина Вячеславовна</a:t>
            </a:r>
            <a:endParaRPr lang="ru-RU" b="1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4050176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lang="ru-RU" sz="30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Введена статья 90.2 Закона № 248-ФЗ.</a:t>
            </a:r>
            <a:br>
              <a:rPr lang="ru-RU" sz="30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ru-RU" sz="30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Соглашение о надлежащем устранении</a:t>
            </a:r>
            <a:br>
              <a:rPr lang="ru-RU" sz="30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ru-RU" sz="30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выявленных нарушений обязательных требований</a:t>
            </a:r>
            <a:endParaRPr sz="3000" b="0"/>
          </a:p>
        </p:txBody>
      </p:sp>
      <p:pic>
        <p:nvPicPr>
          <p:cNvPr id="1079201038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284940" y="783498"/>
            <a:ext cx="432047" cy="486295"/>
          </a:xfrm>
          <a:prstGeom prst="rect">
            <a:avLst/>
          </a:prstGeom>
        </p:spPr>
      </p:pic>
      <p:sp>
        <p:nvSpPr>
          <p:cNvPr id="356824773" name="Прямоугольник 9"/>
          <p:cNvSpPr/>
          <p:nvPr/>
        </p:nvSpPr>
        <p:spPr bwMode="auto">
          <a:xfrm>
            <a:off x="8688287" y="814280"/>
            <a:ext cx="3503711" cy="424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4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Приволжское управление </a:t>
            </a:r>
            <a:endParaRPr/>
          </a:p>
          <a:p>
            <a:pPr marL="1082674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Ростехнадзора</a:t>
            </a:r>
            <a:endParaRPr/>
          </a:p>
        </p:txBody>
      </p:sp>
      <p:sp>
        <p:nvSpPr>
          <p:cNvPr id="838384213" name="Прямоугольник 838384212"/>
          <p:cNvSpPr/>
          <p:nvPr/>
        </p:nvSpPr>
        <p:spPr bwMode="auto">
          <a:xfrm>
            <a:off x="918599" y="1785937"/>
            <a:ext cx="10953749" cy="1947861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5400000" scaled="1"/>
          </a:gradFill>
          <a:ln w="12700" cap="rnd" cmpd="sng" algn="ctr">
            <a:solidFill>
              <a:schemeClr val="accent1">
                <a:shade val="50000"/>
              </a:schemeClr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Если устранение</a:t>
            </a:r>
            <a:r>
              <a:rPr lang="ru-RU" sz="24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выявленных нарушений обязательных требований </a:t>
            </a:r>
            <a:r>
              <a:rPr lang="ru-RU" sz="2400" b="0" i="0" u="sng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требует значительных временных и материальных затрат, капитальных вложений,</a:t>
            </a:r>
            <a:r>
              <a:rPr lang="ru-RU" sz="2400" b="0" i="0" u="sng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ru-RU" sz="24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включая затраты на строительство, реконструкцию или техническое перевооружение, приобретение машин, оборудования, инструментов, инвентаря, выделения бюджетных средств бюджетным учреждениям</a:t>
            </a:r>
            <a:endParaRPr sz="2400" u="none"/>
          </a:p>
        </p:txBody>
      </p:sp>
      <p:sp>
        <p:nvSpPr>
          <p:cNvPr id="32803528" name="Стрелка: вправо 32803527"/>
          <p:cNvSpPr/>
          <p:nvPr/>
        </p:nvSpPr>
        <p:spPr bwMode="auto">
          <a:xfrm>
            <a:off x="918599" y="4419599"/>
            <a:ext cx="1771649" cy="2076449"/>
          </a:xfrm>
          <a:prstGeom prst="rightArrow">
            <a:avLst>
              <a:gd name="adj1" fmla="val 50000"/>
              <a:gd name="adj2" fmla="val 26963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rgbClr val="FFFFFF"/>
              </a:gs>
            </a:gsLst>
            <a:lin ang="5400000" scaled="1"/>
          </a:gradFill>
          <a:ln w="12700" cap="flat" cmpd="sng" algn="ctr">
            <a:solidFill>
              <a:schemeClr val="accent6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compatLnSpc="0"/>
          <a:lstStyle/>
          <a:p>
            <a:pPr>
              <a:defRPr/>
            </a:pPr>
            <a:r>
              <a:rPr sz="2800">
                <a:solidFill>
                  <a:schemeClr val="tx1"/>
                </a:solidFill>
              </a:rPr>
              <a:t>В ЦЕЛЯХ</a:t>
            </a:r>
          </a:p>
        </p:txBody>
      </p:sp>
      <p:sp>
        <p:nvSpPr>
          <p:cNvPr id="309669671" name="Блок-схема: альтернативный процесс 309669670"/>
          <p:cNvSpPr/>
          <p:nvPr/>
        </p:nvSpPr>
        <p:spPr bwMode="auto">
          <a:xfrm>
            <a:off x="2747399" y="4000500"/>
            <a:ext cx="9124949" cy="1333499"/>
          </a:xfrm>
          <a:prstGeom prst="flowChartAlternateProcess">
            <a:avLst/>
          </a:prstGeom>
          <a:gradFill>
            <a:gsLst>
              <a:gs pos="0">
                <a:schemeClr val="accent6"/>
              </a:gs>
              <a:gs pos="100000">
                <a:srgbClr val="FFFFFF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t" anchorCtr="0" forceAA="0" compatLnSpc="0"/>
          <a:lstStyle/>
          <a:p>
            <a:pPr algn="just">
              <a:defRPr/>
            </a:pPr>
            <a:r>
              <a:rPr lang="ru-RU" sz="24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недопущения ситуаций массового сокращения работников, снижения выпуска продукции, товаров и услуг, имеющих стратегическое значение и социально-экономическую значимость</a:t>
            </a:r>
            <a:endParaRPr sz="2400"/>
          </a:p>
        </p:txBody>
      </p:sp>
      <p:sp>
        <p:nvSpPr>
          <p:cNvPr id="246843505" name="Блок-схема: альтернативный процесс 246843504"/>
          <p:cNvSpPr/>
          <p:nvPr/>
        </p:nvSpPr>
        <p:spPr bwMode="auto">
          <a:xfrm>
            <a:off x="2804549" y="5581649"/>
            <a:ext cx="9105899" cy="1066799"/>
          </a:xfrm>
          <a:prstGeom prst="flowChartAlternateProcess">
            <a:avLst/>
          </a:prstGeom>
          <a:gradFill>
            <a:gsLst>
              <a:gs pos="0">
                <a:schemeClr val="accent6"/>
              </a:gs>
              <a:gs pos="100000">
                <a:srgbClr val="FFFFFF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>
              <a:defRPr/>
            </a:pPr>
            <a:r>
              <a:rPr lang="ru-RU" sz="24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соблюдения публичных интересов, прав граждан и организаций, осуществления деятельности социальных учреждений</a:t>
            </a:r>
            <a:endParaRPr sz="2400" u="none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08267983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 algn="l">
              <a:defRPr/>
            </a:pPr>
            <a: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Введена статья 90.2 Закона № 248-ФЗ.</a:t>
            </a:r>
            <a:b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</a:br>
            <a: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Соглашение о надлежащем устранении</a:t>
            </a:r>
            <a:b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</a:br>
            <a: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выявленных нарушений обязательных требований</a:t>
            </a:r>
            <a:endParaRPr sz="3000" b="0"/>
          </a:p>
        </p:txBody>
      </p:sp>
      <p:pic>
        <p:nvPicPr>
          <p:cNvPr id="1362625278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284940" y="783497"/>
            <a:ext cx="432046" cy="486294"/>
          </a:xfrm>
          <a:prstGeom prst="rect">
            <a:avLst/>
          </a:prstGeom>
        </p:spPr>
      </p:pic>
      <p:sp>
        <p:nvSpPr>
          <p:cNvPr id="1569015265" name="Прямоугольник 9"/>
          <p:cNvSpPr/>
          <p:nvPr/>
        </p:nvSpPr>
        <p:spPr bwMode="auto">
          <a:xfrm>
            <a:off x="8688286" y="814279"/>
            <a:ext cx="3503710" cy="424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3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Приволжское управление </a:t>
            </a:r>
            <a:endParaRPr/>
          </a:p>
          <a:p>
            <a:pPr marL="1082673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Ростехнадзора</a:t>
            </a:r>
            <a:endParaRPr/>
          </a:p>
        </p:txBody>
      </p:sp>
      <p:sp>
        <p:nvSpPr>
          <p:cNvPr id="1785833741" name="Текст 3"/>
          <p:cNvSpPr>
            <a:spLocks noGrp="1"/>
          </p:cNvSpPr>
          <p:nvPr>
            <p:ph type="body" idx="1"/>
          </p:nvPr>
        </p:nvSpPr>
        <p:spPr bwMode="auto">
          <a:xfrm>
            <a:off x="839786" y="1794028"/>
            <a:ext cx="11062783" cy="4790241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indent="457200" algn="just">
              <a:buFont typeface="Wingdings"/>
              <a:buChar char="q"/>
              <a:defRPr/>
            </a:pPr>
            <a:r>
              <a:rPr lang="ru-RU" sz="2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Порядок заключения, изменения, продления, расторжения соглашения, условия соглашения, круг лиц, имеющих право на заключение соглашения, определяются Правительством Российской Федерации (ПП РФ от 31.05.2025 № 829).</a:t>
            </a:r>
            <a:endParaRPr sz="2000" b="0" i="0" u="none" strike="noStrike" cap="none" spc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indent="457200" algn="just">
              <a:buFont typeface="Wingdings"/>
              <a:buChar char="q"/>
              <a:defRPr/>
            </a:pPr>
            <a:r>
              <a:rPr lang="ru-RU" sz="2000" b="0" i="0" u="sng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Соглашение подлежит согласованию с органами прокуратуры. </a:t>
            </a:r>
            <a:r>
              <a:rPr lang="ru-RU" sz="2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Порядок согласования органами прокуратуры соглашений устанавливается приказом Генерального прокурора Российской Федерации.</a:t>
            </a:r>
            <a:endParaRPr sz="2000" b="0" i="0" u="none" strike="noStrike" cap="none" spc="0">
              <a:solidFill>
                <a:schemeClr val="tx1"/>
              </a:solidFill>
              <a:latin typeface="Calibri"/>
              <a:cs typeface="Calibri"/>
            </a:endParaRPr>
          </a:p>
          <a:p>
            <a:pPr indent="457200" algn="just">
              <a:buFont typeface="Wingdings"/>
              <a:buChar char="q"/>
              <a:defRPr/>
            </a:pPr>
            <a:r>
              <a:rPr lang="ru-RU" sz="2000" b="0" i="0" u="sng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Поэтапное выполнение мероприятий, направленных на устранение выявленных нарушений</a:t>
            </a:r>
            <a:r>
              <a:rPr lang="ru-RU" sz="20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 обязательных требований.</a:t>
            </a:r>
            <a:endParaRPr sz="20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indent="457200" algn="just">
              <a:buFont typeface="Wingdings"/>
              <a:buChar char="q"/>
              <a:defRPr/>
            </a:pPr>
            <a:r>
              <a:rPr lang="ru-RU" sz="2000" b="0" i="0" u="sng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Приостановление действия предписания </a:t>
            </a:r>
            <a:r>
              <a:rPr lang="ru-RU" sz="20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об устранении выявленных нарушений обязательных требований.</a:t>
            </a:r>
            <a:endParaRPr sz="20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indent="457200" algn="just">
              <a:buFont typeface="Wingdings"/>
              <a:buChar char="q"/>
              <a:defRPr/>
            </a:pPr>
            <a:r>
              <a:rPr lang="ru-RU" sz="20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Принимаются меры по привлечению виновных в допущении нарушений лиц к административной ответственности.</a:t>
            </a:r>
            <a:endParaRPr sz="2000" b="0" i="0" u="none" strike="noStrike" cap="none" spc="0">
              <a:solidFill>
                <a:schemeClr val="tx1"/>
              </a:solidFill>
              <a:latin typeface="Calibri"/>
              <a:cs typeface="Calibri"/>
            </a:endParaRPr>
          </a:p>
          <a:p>
            <a:pPr indent="457200" algn="just">
              <a:buFont typeface="Wingdings"/>
              <a:buChar char="q"/>
              <a:defRPr/>
            </a:pPr>
            <a:r>
              <a:rPr lang="ru-RU" sz="2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По истечении срока исполнения соглашения </a:t>
            </a:r>
            <a:r>
              <a:rPr lang="ru-RU" sz="2000" b="0" i="0" u="sng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контрольный (надзорный) орган принимает решение о признании соглашения исполненным или неисполненным.</a:t>
            </a:r>
            <a:endParaRPr sz="2000" b="0" i="0" u="sng" strike="noStrike" cap="none" spc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56544035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l">
              <a:defRPr/>
            </a:pPr>
            <a: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С 01.09.2025 вступят в силу:</a:t>
            </a:r>
            <a:endParaRPr sz="3000" b="0"/>
          </a:p>
        </p:txBody>
      </p:sp>
      <p:pic>
        <p:nvPicPr>
          <p:cNvPr id="2062240671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284940" y="783498"/>
            <a:ext cx="432047" cy="486295"/>
          </a:xfrm>
          <a:prstGeom prst="rect">
            <a:avLst/>
          </a:prstGeom>
        </p:spPr>
      </p:pic>
      <p:sp>
        <p:nvSpPr>
          <p:cNvPr id="1876351650" name="Прямоугольник 9"/>
          <p:cNvSpPr/>
          <p:nvPr/>
        </p:nvSpPr>
        <p:spPr bwMode="auto">
          <a:xfrm>
            <a:off x="8688287" y="814280"/>
            <a:ext cx="3503711" cy="424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4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Приволжское управление </a:t>
            </a:r>
            <a:endParaRPr/>
          </a:p>
          <a:p>
            <a:pPr marL="1082674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Ростехнадзора</a:t>
            </a:r>
            <a:endParaRPr/>
          </a:p>
        </p:txBody>
      </p:sp>
      <p:sp>
        <p:nvSpPr>
          <p:cNvPr id="1035559257" name="Текст 3"/>
          <p:cNvSpPr>
            <a:spLocks noGrp="1"/>
          </p:cNvSpPr>
          <p:nvPr>
            <p:ph type="body" idx="1"/>
          </p:nvPr>
        </p:nvSpPr>
        <p:spPr bwMode="auto">
          <a:xfrm>
            <a:off x="839787" y="1523999"/>
            <a:ext cx="10665027" cy="5176057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5000" lnSpcReduction="1000"/>
          </a:bodyPr>
          <a:lstStyle/>
          <a:p>
            <a:pPr marL="283879" indent="-283879" algn="just">
              <a:buFont typeface="Arial"/>
              <a:buChar char="–"/>
              <a:defRPr/>
            </a:pPr>
            <a:r>
              <a:rPr lang="ru-RU" sz="22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Федеральный закон от 25.12.2023 № 637-ФЗ (изменения в 116-ФЗ: введена обязанность проведения аудита на ОПО 1 класса и подачи сведений об аудите; обязанность эксплуатирующей организации по принятию мер по устранению нарушений, выявленных в ходе аудита системы управления ПБ);</a:t>
            </a:r>
            <a:endParaRPr sz="2200" b="0" i="0" u="sng">
              <a:solidFill>
                <a:srgbClr val="000000"/>
              </a:solidFill>
              <a:latin typeface="Calibri"/>
              <a:cs typeface="Calibri"/>
            </a:endParaRPr>
          </a:p>
          <a:p>
            <a:pPr marL="283879" indent="-283879" algn="just">
              <a:buFont typeface="Arial"/>
              <a:buChar char="–"/>
              <a:defRPr/>
            </a:pPr>
            <a:r>
              <a:rPr lang="ru-RU" sz="22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Федеральный закон от 08.08.2024 № 261-ФЗ «О внесении изменений в Градостроительный кодекс Российской Федерации и отдельные законодательные акты Российской Федерации» (внесены изменения в части типовой проектной документации, а также иные изменения);</a:t>
            </a:r>
            <a:endParaRPr sz="2200" b="0" i="0" u="none" strike="noStrike" cap="none" spc="0">
              <a:solidFill>
                <a:schemeClr val="tx1"/>
              </a:solidFill>
              <a:latin typeface="Calibri"/>
              <a:cs typeface="Calibri"/>
            </a:endParaRPr>
          </a:p>
          <a:p>
            <a:pPr marL="283879" indent="-283879" algn="just">
              <a:buFont typeface="Arial"/>
              <a:buChar char="–"/>
              <a:defRPr/>
            </a:pPr>
            <a:r>
              <a:rPr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Федеральный закон от 08.08.2024 № 280-ФЗ «О внесении изменений в статьи 48 и 52 Градостроительного кодекса Российской Федерации» (закреплена возможность установления Правительством РФ случаев, при которых для строительства, реконструкции ОКС не требуется подготовка рабочей документации);</a:t>
            </a:r>
            <a:endParaRPr sz="2200" b="0" i="0" u="none" strike="noStrike" cap="none" spc="0">
              <a:solidFill>
                <a:schemeClr val="tx1"/>
              </a:solidFill>
              <a:latin typeface="Calibri"/>
              <a:cs typeface="Calibri"/>
            </a:endParaRPr>
          </a:p>
          <a:p>
            <a:pPr marL="283879" indent="-283879" algn="just">
              <a:buFont typeface="Arial"/>
              <a:buChar char="–"/>
              <a:defRPr/>
            </a:pPr>
            <a:r>
              <a:rPr lang="ru-RU" sz="22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Постановление Правительства РФ от 30.05.2025 № 802 «Об утверждении Правил проведения консервации объекта капитального строительства» (взамен постановления Правительства РФ от 30.09.2011 № 802 «Об утверждении Правил проведения консервации объекта капитального строительства», которое  утратит силу);</a:t>
            </a:r>
            <a:endParaRPr sz="2200" b="0" i="0" u="none" strike="noStrike" cap="none" spc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43459820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 algn="l">
              <a:defRPr/>
            </a:pPr>
            <a: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С 01.09.2025 вступят в силу:</a:t>
            </a:r>
            <a:endParaRPr sz="3000" b="0"/>
          </a:p>
        </p:txBody>
      </p:sp>
      <p:pic>
        <p:nvPicPr>
          <p:cNvPr id="647375590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284940" y="783498"/>
            <a:ext cx="432047" cy="486295"/>
          </a:xfrm>
          <a:prstGeom prst="rect">
            <a:avLst/>
          </a:prstGeom>
        </p:spPr>
      </p:pic>
      <p:sp>
        <p:nvSpPr>
          <p:cNvPr id="625238285" name="Прямоугольник 9"/>
          <p:cNvSpPr/>
          <p:nvPr/>
        </p:nvSpPr>
        <p:spPr bwMode="auto">
          <a:xfrm>
            <a:off x="8688287" y="814280"/>
            <a:ext cx="3503711" cy="424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4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Приволжское управление </a:t>
            </a:r>
            <a:endParaRPr/>
          </a:p>
          <a:p>
            <a:pPr marL="1082674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Ростехнадзора</a:t>
            </a:r>
            <a:endParaRPr/>
          </a:p>
        </p:txBody>
      </p:sp>
      <p:sp>
        <p:nvSpPr>
          <p:cNvPr id="1425247171" name="Текст 3"/>
          <p:cNvSpPr>
            <a:spLocks noGrp="1"/>
          </p:cNvSpPr>
          <p:nvPr>
            <p:ph type="body" idx="1"/>
          </p:nvPr>
        </p:nvSpPr>
        <p:spPr bwMode="auto">
          <a:xfrm>
            <a:off x="839787" y="1437409"/>
            <a:ext cx="10665027" cy="5262648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95000" lnSpcReduction="11000"/>
          </a:bodyPr>
          <a:lstStyle/>
          <a:p>
            <a:pPr marL="283879" indent="-283879" algn="just">
              <a:buFont typeface="Arial"/>
              <a:buChar char="–"/>
              <a:defRPr/>
            </a:pPr>
            <a:r>
              <a:rPr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Приказ Минэнерго от 29.11.2024 № 2321 «О внесении изменений в Правила технической эксплуатации электрических станций и сетей Российской Федерации, утвержденные приказом Минэнерго России от 04.10.2022 № 1070»;</a:t>
            </a:r>
            <a:endParaRPr sz="2200">
              <a:latin typeface="Calibri"/>
              <a:cs typeface="Calibri"/>
            </a:endParaRPr>
          </a:p>
          <a:p>
            <a:pPr marL="283879" indent="-283879" algn="just">
              <a:buFont typeface="Arial"/>
              <a:buChar char="–"/>
              <a:defRPr/>
            </a:pPr>
            <a:r>
              <a:rPr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Приказ Ростехнадзора от 14.01.2025 № 5 «О внесении изменений в Федеральные  в области промышленной безопасности «Правила безопасности процессов получения или применения металлов», утвержденные приказом Федеральной службы по экологическому, технологическому и атомному надзору от 09.12.2020 № 512»;</a:t>
            </a:r>
            <a:endParaRPr sz="2200">
              <a:latin typeface="Calibri"/>
              <a:cs typeface="Calibri"/>
            </a:endParaRPr>
          </a:p>
          <a:p>
            <a:pPr marL="283879" indent="-283879" algn="just">
              <a:buFont typeface="Arial"/>
              <a:buChar char="–"/>
              <a:defRPr/>
            </a:pPr>
            <a:r>
              <a:rPr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Приказ Ростехнадзора от 29.01.2025 № 29 «О внесении изменений в федеральные нормы и правила в области промышленной безопасности «Правила проведения экспертизы промышленной безопасности», утвержденные приказом Федеральной службы по экологическому, технологическому и атомному надзору от 20.10.2020 № 420»;</a:t>
            </a:r>
            <a:endParaRPr sz="2200">
              <a:latin typeface="Calibri"/>
              <a:cs typeface="Calibri"/>
            </a:endParaRPr>
          </a:p>
          <a:p>
            <a:pPr marL="283879" indent="-283879" algn="just">
              <a:buFont typeface="Arial"/>
              <a:buChar char="–"/>
              <a:defRPr/>
            </a:pPr>
            <a:r>
              <a:rPr sz="22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Приказ Ростехнадзора от 16.06.2025 № 198 «О внесении изменений в Федеральные нормы и правила в области промышленной безопасности «Правила безопасности при переработке, обогащении и брикетировании углей», утвержденные приказом Федеральной службы по экологическому, технологическому и атомному надзору от 28.10.2020 № 428».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524000" y="1987550"/>
            <a:ext cx="91440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algn="ctr">
              <a:defRPr/>
            </a:pPr>
            <a:endParaRPr lang="ru-RU" b="1" cap="all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ru-RU" sz="2400">
              <a:solidFill>
                <a:schemeClr val="accent6"/>
              </a:solidFill>
            </a:endParaRPr>
          </a:p>
          <a:p>
            <a:pPr algn="ctr">
              <a:defRPr/>
            </a:pPr>
            <a:r>
              <a:rPr lang="ru-RU" sz="2400">
                <a:solidFill>
                  <a:schemeClr val="accent6"/>
                </a:solidFill>
              </a:rPr>
              <a:t>Благодарю за внимание!</a:t>
            </a:r>
          </a:p>
          <a:p>
            <a:pPr algn="ctr">
              <a:defRPr/>
            </a:pPr>
            <a:endParaRPr lang="ru-RU" b="1" cap="all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ru-RU" b="1" cap="all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ru-RU" b="1" cap="all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ru-RU" b="1" cap="all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  <a:p>
            <a:pPr algn="ctr">
              <a:defRPr/>
            </a:pPr>
            <a:endParaRPr lang="ru-RU" b="1" cap="all">
              <a:solidFill>
                <a:schemeClr val="accent6">
                  <a:lumMod val="7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1524000" y="5029200"/>
            <a:ext cx="914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ctr">
              <a:lnSpc>
                <a:spcPct val="90000"/>
              </a:lnSpc>
              <a:defRPr/>
            </a:pPr>
            <a:endParaRPr lang="ru-RU" sz="2000" b="1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 scaled="1"/>
              </a:gradFill>
              <a:latin typeface="Calibri"/>
              <a:cs typeface="Calibri"/>
            </a:endParaRPr>
          </a:p>
        </p:txBody>
      </p:sp>
      <p:grpSp>
        <p:nvGrpSpPr>
          <p:cNvPr id="17413" name="Group 36"/>
          <p:cNvGrpSpPr/>
          <p:nvPr/>
        </p:nvGrpSpPr>
        <p:grpSpPr bwMode="auto">
          <a:xfrm>
            <a:off x="1524000" y="152400"/>
            <a:ext cx="9144000" cy="1620838"/>
            <a:chOff x="0" y="-235"/>
            <a:chExt cx="5760" cy="1021"/>
          </a:xfrm>
        </p:grpSpPr>
        <p:sp>
          <p:nvSpPr>
            <p:cNvPr id="1742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>
                <a:defRPr/>
              </a:pPr>
              <a:endParaRPr lang="ru-RU" sz="1400" b="1">
                <a:latin typeface="Calibri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sz="1400" b="1">
                <a:latin typeface="Calibri"/>
                <a:cs typeface="Calibri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sz="1400" b="1">
                <a:latin typeface="Calibri"/>
                <a:cs typeface="Calibri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463" y="-235"/>
              <a:ext cx="5241" cy="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endParaRPr lang="en-US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 scaled="1"/>
                </a:gradFill>
                <a:latin typeface="Calibri"/>
                <a:cs typeface="Calibri"/>
              </a:endParaRPr>
            </a:p>
            <a:p>
              <a:pPr algn="ctr">
                <a:lnSpc>
                  <a:spcPct val="90000"/>
                </a:lnSpc>
                <a:defRPr/>
              </a:pPr>
              <a:r>
                <a:rPr lang="ru-RU" sz="1600" b="1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 scaled="1"/>
                  </a:gradFill>
                  <a:latin typeface="Calibri"/>
                  <a:cs typeface="Calibri"/>
                </a:rPr>
                <a:t>Приволжское управление Федеральной службы по экологическому, </a:t>
              </a:r>
              <a:endParaRPr/>
            </a:p>
            <a:p>
              <a:pPr algn="ctr">
                <a:lnSpc>
                  <a:spcPct val="90000"/>
                </a:lnSpc>
                <a:defRPr/>
              </a:pPr>
              <a:r>
                <a:rPr lang="ru-RU" sz="1600" b="1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 scaled="1"/>
                  </a:gradFill>
                  <a:latin typeface="Calibri"/>
                  <a:cs typeface="Calibri"/>
                </a:rPr>
                <a:t>технологическому и атомному надзору</a:t>
              </a:r>
              <a:endParaRPr/>
            </a:p>
          </p:txBody>
        </p:sp>
        <p:pic>
          <p:nvPicPr>
            <p:cNvPr id="17428" name="Picture 41" descr="fsetan_emblema2007"/>
            <p:cNvPicPr>
              <a:picLocks noChangeAspect="1" noChangeArrowheads="1"/>
            </p:cNvPicPr>
            <p:nvPr/>
          </p:nvPicPr>
          <p:blipFill>
            <a:blip r:embed="rId2"/>
            <a:stretch/>
          </p:blipFill>
          <p:spPr bwMode="auto">
            <a:xfrm>
              <a:off x="127" y="37"/>
              <a:ext cx="666" cy="74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1952625" y="5121275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Calibri"/>
              <a:cs typeface="Calibri"/>
            </a:endParaRPr>
          </a:p>
        </p:txBody>
      </p:sp>
      <p:sp>
        <p:nvSpPr>
          <p:cNvPr id="13" name="Line 2"/>
          <p:cNvSpPr>
            <a:spLocks noChangeShapeType="1"/>
          </p:cNvSpPr>
          <p:nvPr/>
        </p:nvSpPr>
        <p:spPr bwMode="auto">
          <a:xfrm flipV="1">
            <a:off x="1524000" y="-987425"/>
            <a:ext cx="9144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38626" name="Rectangle 2"/>
          <p:cNvSpPr>
            <a:spLocks noChangeArrowheads="1"/>
          </p:cNvSpPr>
          <p:nvPr/>
        </p:nvSpPr>
        <p:spPr bwMode="auto">
          <a:xfrm>
            <a:off x="1540638" y="2073038"/>
            <a:ext cx="9144000" cy="373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4" tIns="46037" rIns="92074" bIns="46037" anchor="ctr"/>
          <a:lstStyle/>
          <a:p>
            <a:pPr algn="just">
              <a:defRPr/>
            </a:pPr>
            <a:r>
              <a:rPr lang="ru-RU" sz="2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▪ </a:t>
            </a:r>
            <a:r>
              <a:rPr lang="ru-RU" sz="2200"/>
              <a:t>И</a:t>
            </a:r>
            <a:r>
              <a:rPr lang="ru-RU" sz="22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зменения, внесенные Федеральным законом от 28.12.2024 № 540-ФЗ,</a:t>
            </a:r>
            <a:br>
              <a:rPr lang="ru-RU" sz="22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</a:br>
            <a:r>
              <a:rPr lang="ru-RU" sz="22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в Федеральный закон от 31.07.2020 № 248-ФЗ «О государственном контроле (надзоре) и муниципальном контроле в Российской Федерации»</a:t>
            </a:r>
            <a:endParaRPr sz="2200"/>
          </a:p>
          <a:p>
            <a:pPr algn="just">
              <a:defRPr/>
            </a:pPr>
            <a:endParaRPr sz="2200">
              <a:highlight>
                <a:srgbClr val="FFFF00"/>
              </a:highlight>
            </a:endParaRPr>
          </a:p>
          <a:p>
            <a:pPr algn="just">
              <a:defRPr/>
            </a:pPr>
            <a:r>
              <a:rPr lang="ru-RU" sz="2200">
                <a:highlight>
                  <a:srgbClr val="FFFFFF"/>
                </a:highlight>
              </a:rPr>
              <a:t>▪ Подача заявления о проведении профилактического визита, консультирования с использованием ЕПГУ (ГИС «ТОР КНД»)</a:t>
            </a:r>
            <a:endParaRPr sz="2200">
              <a:highlight>
                <a:srgbClr val="FFFF00"/>
              </a:highlight>
            </a:endParaRPr>
          </a:p>
          <a:p>
            <a:pPr algn="just">
              <a:defRPr/>
            </a:pPr>
            <a:endParaRPr sz="2200">
              <a:highlight>
                <a:srgbClr val="FFFF00"/>
              </a:highlight>
            </a:endParaRPr>
          </a:p>
          <a:p>
            <a:pPr algn="just">
              <a:defRPr/>
            </a:pPr>
            <a:r>
              <a:rPr lang="ru-RU" sz="2200" b="0" i="0" u="none" strike="noStrike" cap="none" spc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+mn-ea"/>
                <a:cs typeface="+mn-cs"/>
              </a:rPr>
              <a:t>▪ </a:t>
            </a:r>
            <a:r>
              <a:rPr lang="ru-RU" sz="2200" b="0" i="0" u="none" strike="noStrike" cap="none" spc="0">
                <a:solidFill>
                  <a:schemeClr val="tx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</a:rPr>
              <a:t>Соглашение о надлежащем устранении выявленных нарушений обязательных требований</a:t>
            </a:r>
            <a:endParaRPr sz="2200" b="0" i="0" u="none" strike="noStrike" cap="none" spc="0">
              <a:solidFill>
                <a:schemeClr val="tx1"/>
              </a:solidFill>
              <a:highlight>
                <a:srgbClr val="FFFF00"/>
              </a:highlight>
              <a:latin typeface="Calibri"/>
              <a:ea typeface="Calibri"/>
              <a:cs typeface="Calibri"/>
            </a:endParaRPr>
          </a:p>
          <a:p>
            <a:pPr algn="just">
              <a:defRPr/>
            </a:pPr>
            <a:endParaRPr sz="2200">
              <a:highlight>
                <a:srgbClr val="FFFFFF"/>
              </a:highlight>
            </a:endParaRPr>
          </a:p>
          <a:p>
            <a:pPr algn="just">
              <a:defRPr/>
            </a:pPr>
            <a:r>
              <a:rPr lang="ru-RU" sz="2200" b="0" i="0" u="none" strike="noStrike" cap="none" spc="0">
                <a:solidFill>
                  <a:schemeClr val="tx1"/>
                </a:solidFill>
                <a:highlight>
                  <a:srgbClr val="FFFFFF"/>
                </a:highlight>
                <a:latin typeface="+mn-lt"/>
                <a:ea typeface="+mn-ea"/>
                <a:cs typeface="+mn-cs"/>
              </a:rPr>
              <a:t>▪</a:t>
            </a:r>
            <a:r>
              <a:rPr sz="2200"/>
              <a:t> Изменения в законодательстве Российской Федерации с 01.09.2025</a:t>
            </a:r>
            <a:endParaRPr sz="2200">
              <a:highlight>
                <a:srgbClr val="FFFF00"/>
              </a:highlight>
            </a:endParaRPr>
          </a:p>
        </p:txBody>
      </p:sp>
      <p:grpSp>
        <p:nvGrpSpPr>
          <p:cNvPr id="2053" name="Group 36"/>
          <p:cNvGrpSpPr/>
          <p:nvPr/>
        </p:nvGrpSpPr>
        <p:grpSpPr bwMode="auto">
          <a:xfrm>
            <a:off x="1540639" y="583779"/>
            <a:ext cx="9144000" cy="1611313"/>
            <a:chOff x="0" y="-251"/>
            <a:chExt cx="5760" cy="1015"/>
          </a:xfrm>
        </p:grpSpPr>
        <p:sp>
          <p:nvSpPr>
            <p:cNvPr id="2060" name="Rectangle 37"/>
            <p:cNvSpPr>
              <a:spLocks noChangeArrowheads="1"/>
            </p:cNvSpPr>
            <p:nvPr/>
          </p:nvSpPr>
          <p:spPr bwMode="auto">
            <a:xfrm>
              <a:off x="0" y="346"/>
              <a:ext cx="5760" cy="59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>
              <a:noFill/>
            </a:ln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>
                <a:spcBef>
                  <a:spcPts val="0"/>
                </a:spcBef>
                <a:spcAft>
                  <a:spcPts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>
                <a:defRPr/>
              </a:pPr>
              <a:endParaRPr lang="ru-RU" sz="1400" b="1">
                <a:latin typeface="Calibri"/>
              </a:endParaRPr>
            </a:p>
          </p:txBody>
        </p:sp>
        <p:sp>
          <p:nvSpPr>
            <p:cNvPr id="5130" name="Rectangle 38"/>
            <p:cNvSpPr>
              <a:spLocks noChangeArrowheads="1"/>
            </p:cNvSpPr>
            <p:nvPr/>
          </p:nvSpPr>
          <p:spPr bwMode="auto">
            <a:xfrm>
              <a:off x="0" y="458"/>
              <a:ext cx="5760" cy="166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sz="1400" b="1">
                <a:latin typeface="Calibri"/>
                <a:cs typeface="Calibri"/>
              </a:endParaRPr>
            </a:p>
          </p:txBody>
        </p:sp>
        <p:sp>
          <p:nvSpPr>
            <p:cNvPr id="5131" name="Rectangle 39"/>
            <p:cNvSpPr>
              <a:spLocks noChangeArrowheads="1"/>
            </p:cNvSpPr>
            <p:nvPr/>
          </p:nvSpPr>
          <p:spPr bwMode="auto">
            <a:xfrm>
              <a:off x="0" y="401"/>
              <a:ext cx="5760" cy="81"/>
            </a:xfrm>
            <a:prstGeom prst="rect">
              <a:avLst/>
            </a:prstGeom>
            <a:solidFill>
              <a:srgbClr val="9933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 sz="1400" b="1">
                <a:latin typeface="Calibri"/>
                <a:cs typeface="Calibri"/>
              </a:endParaRPr>
            </a:p>
          </p:txBody>
        </p:sp>
        <p:sp>
          <p:nvSpPr>
            <p:cNvPr id="2" name="Text Box 40"/>
            <p:cNvSpPr txBox="1">
              <a:spLocks noChangeArrowheads="1"/>
            </p:cNvSpPr>
            <p:nvPr/>
          </p:nvSpPr>
          <p:spPr bwMode="auto">
            <a:xfrm>
              <a:off x="327" y="-251"/>
              <a:ext cx="5241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90000"/>
                </a:lnSpc>
                <a:defRPr/>
              </a:pPr>
              <a:endParaRPr lang="en-US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 scaled="1"/>
                </a:gradFill>
                <a:latin typeface="Calibri"/>
                <a:cs typeface="Calibri"/>
              </a:endParaRPr>
            </a:p>
            <a:p>
              <a:pPr algn="ctr">
                <a:lnSpc>
                  <a:spcPct val="90000"/>
                </a:lnSpc>
                <a:defRPr/>
              </a:pPr>
              <a:r>
                <a:rPr lang="ru-RU" b="1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 scaled="1"/>
                  </a:gradFill>
                  <a:latin typeface="Calibri"/>
                  <a:cs typeface="Calibri"/>
                </a:rPr>
                <a:t>Приволжское управление Федеральной службы по экологическому, </a:t>
              </a:r>
              <a:endParaRPr/>
            </a:p>
            <a:p>
              <a:pPr algn="ctr">
                <a:lnSpc>
                  <a:spcPct val="90000"/>
                </a:lnSpc>
                <a:defRPr/>
              </a:pPr>
              <a:r>
                <a:rPr lang="ru-RU" b="1">
                  <a:ln w="1905"/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 scaled="1"/>
                  </a:gradFill>
                  <a:latin typeface="Calibri"/>
                  <a:cs typeface="Calibri"/>
                </a:rPr>
                <a:t>технологическому и атомному надзору</a:t>
              </a:r>
              <a:endParaRPr/>
            </a:p>
          </p:txBody>
        </p:sp>
        <p:pic>
          <p:nvPicPr>
            <p:cNvPr id="2068" name="Picture 41" descr="fsetan_emblema2007"/>
            <p:cNvPicPr>
              <a:picLocks noChangeAspect="1" noChangeArrowheads="1"/>
            </p:cNvPicPr>
            <p:nvPr/>
          </p:nvPicPr>
          <p:blipFill>
            <a:blip r:embed="rId2"/>
            <a:stretch/>
          </p:blipFill>
          <p:spPr bwMode="auto">
            <a:xfrm>
              <a:off x="204" y="15"/>
              <a:ext cx="666" cy="74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6" name="Line 2"/>
          <p:cNvSpPr>
            <a:spLocks noChangeShapeType="1"/>
          </p:cNvSpPr>
          <p:nvPr/>
        </p:nvSpPr>
        <p:spPr bwMode="auto">
          <a:xfrm flipV="1">
            <a:off x="1862078" y="5949280"/>
            <a:ext cx="8501122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ru-RU">
              <a:latin typeface="Calibri"/>
              <a:cs typeface="Calibri"/>
            </a:endParaRPr>
          </a:p>
        </p:txBody>
      </p:sp>
      <p:sp>
        <p:nvSpPr>
          <p:cNvPr id="766167434" name="TextBox 766167433"/>
          <p:cNvSpPr txBox="1"/>
          <p:nvPr/>
        </p:nvSpPr>
        <p:spPr bwMode="auto">
          <a:xfrm>
            <a:off x="2772146" y="6021634"/>
            <a:ext cx="6222678" cy="58557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ru-RU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 scaled="1"/>
                </a:gradFill>
                <a:latin typeface="Calibri"/>
                <a:cs typeface="Calibri"/>
              </a:rPr>
              <a:t>Главный специалист-эксперт отдела правового обеспечения </a:t>
            </a:r>
            <a:br>
              <a:rPr lang="ru-RU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 scaled="1"/>
                </a:gradFill>
                <a:latin typeface="Calibri"/>
                <a:cs typeface="Calibri"/>
              </a:rPr>
            </a:br>
            <a:r>
              <a:rPr lang="ru-RU" b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 scaled="1"/>
                </a:gradFill>
                <a:latin typeface="Calibri"/>
                <a:cs typeface="Calibri"/>
              </a:rPr>
              <a:t>Чегодаева Алина Вячеславовна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17473120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ru-RU" sz="26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Порядок отнесения объектов контроля к категориям</a:t>
            </a:r>
            <a:br>
              <a:rPr lang="ru-RU" sz="26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</a:br>
            <a:r>
              <a:rPr lang="ru-RU" sz="26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риска и выявления индикаторов риска нарушения</a:t>
            </a:r>
            <a:br>
              <a:rPr lang="ru-RU" sz="26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</a:br>
            <a:r>
              <a:rPr lang="ru-RU" sz="26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обязательных требований</a:t>
            </a:r>
            <a:endParaRPr sz="2600"/>
          </a:p>
        </p:txBody>
      </p:sp>
      <p:pic>
        <p:nvPicPr>
          <p:cNvPr id="1532520936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284940" y="783498"/>
            <a:ext cx="432047" cy="486295"/>
          </a:xfrm>
          <a:prstGeom prst="rect">
            <a:avLst/>
          </a:prstGeom>
        </p:spPr>
      </p:pic>
      <p:sp>
        <p:nvSpPr>
          <p:cNvPr id="1244003796" name="Прямоугольник 9"/>
          <p:cNvSpPr/>
          <p:nvPr/>
        </p:nvSpPr>
        <p:spPr bwMode="auto">
          <a:xfrm>
            <a:off x="8688287" y="814280"/>
            <a:ext cx="3503711" cy="424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4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Приволжское управление </a:t>
            </a:r>
            <a:endParaRPr/>
          </a:p>
          <a:p>
            <a:pPr marL="1082674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Ростехнадзора</a:t>
            </a:r>
            <a:endParaRPr/>
          </a:p>
        </p:txBody>
      </p:sp>
      <p:sp>
        <p:nvSpPr>
          <p:cNvPr id="189996919" name="Текст 3"/>
          <p:cNvSpPr>
            <a:spLocks noGrp="1"/>
          </p:cNvSpPr>
          <p:nvPr>
            <p:ph type="body" idx="1"/>
          </p:nvPr>
        </p:nvSpPr>
        <p:spPr bwMode="auto">
          <a:xfrm>
            <a:off x="839787" y="1681161"/>
            <a:ext cx="10665027" cy="5018895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/>
          </a:bodyPr>
          <a:lstStyle/>
          <a:p>
            <a:pPr algn="ctr">
              <a:defRPr/>
            </a:pPr>
            <a:r>
              <a:rPr lang="ru-RU" sz="3500" b="0"/>
              <a:t>Статья 24 Закона № 248-ФЗ</a:t>
            </a:r>
            <a:endParaRPr/>
          </a:p>
          <a:p>
            <a:pPr algn="just">
              <a:defRPr/>
            </a:pPr>
            <a:endParaRPr sz="3000" b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ru-RU" sz="3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Контролируемое лицо, </a:t>
            </a: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в том числе с использованием единого портала государственных и муниципальных услуг (функций), </a:t>
            </a:r>
            <a:r>
              <a:rPr lang="ru-RU" sz="3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вправе подать в контрольный (надзорный) орган </a:t>
            </a: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заявление об изменении категории риска </a:t>
            </a:r>
            <a:r>
              <a:rPr lang="ru-RU" sz="3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осуществляемой им деятельности либо категории риска принадлежащих ему (используемых им) иных объектов контроля в случае их соответствия критериям риска для отнесения к иной категории риска.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77149787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ru-RU" sz="26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Досудебный порядок подачи жалобы</a:t>
            </a:r>
            <a:endParaRPr/>
          </a:p>
        </p:txBody>
      </p:sp>
      <p:pic>
        <p:nvPicPr>
          <p:cNvPr id="918047528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284940" y="783498"/>
            <a:ext cx="432047" cy="486295"/>
          </a:xfrm>
          <a:prstGeom prst="rect">
            <a:avLst/>
          </a:prstGeom>
        </p:spPr>
      </p:pic>
      <p:sp>
        <p:nvSpPr>
          <p:cNvPr id="1240267088" name="Прямоугольник 9"/>
          <p:cNvSpPr/>
          <p:nvPr/>
        </p:nvSpPr>
        <p:spPr bwMode="auto">
          <a:xfrm>
            <a:off x="8688287" y="814280"/>
            <a:ext cx="3503711" cy="424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4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Приволжское управление </a:t>
            </a:r>
            <a:endParaRPr/>
          </a:p>
          <a:p>
            <a:pPr marL="1082674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Ростехнадзора</a:t>
            </a:r>
            <a:endParaRPr/>
          </a:p>
        </p:txBody>
      </p:sp>
      <p:sp>
        <p:nvSpPr>
          <p:cNvPr id="1153223625" name="Текст 3"/>
          <p:cNvSpPr>
            <a:spLocks noGrp="1"/>
          </p:cNvSpPr>
          <p:nvPr>
            <p:ph type="body" idx="1"/>
          </p:nvPr>
        </p:nvSpPr>
        <p:spPr bwMode="auto">
          <a:xfrm>
            <a:off x="839787" y="1541318"/>
            <a:ext cx="10665027" cy="5158739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72500" lnSpcReduction="17000"/>
          </a:bodyPr>
          <a:lstStyle/>
          <a:p>
            <a:pPr algn="ctr">
              <a:defRPr/>
            </a:pPr>
            <a:r>
              <a:rPr lang="ru-RU" sz="3500" b="0"/>
              <a:t>Часть 4 статьи 40 Закона № 248-ФЗ</a:t>
            </a:r>
            <a:endParaRPr/>
          </a:p>
          <a:p>
            <a:pPr marL="0" indent="0" algn="just">
              <a:buNone/>
              <a:defRPr/>
            </a:pPr>
            <a:r>
              <a:rPr lang="ru-RU" sz="30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Контролируемые лица,</a:t>
            </a:r>
            <a:r>
              <a:rPr lang="ru-RU" sz="30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 права и законные интересы которых, по их мнению, были непосредственно нарушены в рамках осуществления государственного контроля (надзора), муниципального контроля, </a:t>
            </a:r>
            <a:r>
              <a:rPr lang="ru-RU" sz="3000" b="1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имеют право на </a:t>
            </a:r>
            <a:r>
              <a:rPr lang="ru-RU" sz="30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досудебное обжалование:</a:t>
            </a:r>
            <a:endParaRPr sz="3000" b="0"/>
          </a:p>
          <a:p>
            <a:pPr marL="0" indent="0" algn="just">
              <a:buNone/>
              <a:defRPr/>
            </a:pPr>
            <a:r>
              <a:rPr lang="ru-RU" sz="30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 решений о проведении контрольных (надзорных) мероприятий </a:t>
            </a: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и обязательных профилактических визитов;</a:t>
            </a:r>
            <a:endParaRPr sz="3000" b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buNone/>
              <a:defRPr/>
            </a:pPr>
            <a:r>
              <a:rPr lang="ru-RU" sz="30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 актов контрольных (надзорных) мероприятий </a:t>
            </a: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и обязательных профилактических визитов, </a:t>
            </a:r>
            <a:r>
              <a:rPr lang="ru-RU" sz="30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предписаний об устранении выявленных нарушений;</a:t>
            </a:r>
            <a:endParaRPr sz="3000" b="0"/>
          </a:p>
          <a:p>
            <a:pPr marL="0" indent="0" algn="just">
              <a:buNone/>
              <a:defRPr/>
            </a:pPr>
            <a:r>
              <a:rPr lang="ru-RU" sz="30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 действий (бездействия) должностных лиц контрольного (надзорного) органа в рамках контрольных (надзорных) мероприятий </a:t>
            </a: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и</a:t>
            </a: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Calibri"/>
                <a:ea typeface="Arial"/>
                <a:cs typeface="Arial"/>
              </a:rPr>
              <a:t> обязательных профилактических визитов</a:t>
            </a: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;</a:t>
            </a:r>
            <a:endParaRPr sz="3000" b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buNone/>
              <a:defRPr/>
            </a:pP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4) решений </a:t>
            </a:r>
            <a:r>
              <a:rPr lang="ru-RU" sz="3000" b="0" i="0" u="sng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об отнесении объектов контроля к </a:t>
            </a: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соответствующей </a:t>
            </a:r>
            <a:r>
              <a:rPr lang="ru-RU" sz="3000" b="0" i="0" u="sng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категории риска;</a:t>
            </a:r>
            <a:endParaRPr sz="3000" b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buNone/>
              <a:defRPr/>
            </a:pP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5) решений </a:t>
            </a:r>
            <a:r>
              <a:rPr lang="ru-RU" sz="3000" b="0" i="0" u="sng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об отказе в проведении обязательных профилактических визитов по заявлениям</a:t>
            </a: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контролируемых лиц;</a:t>
            </a:r>
            <a:endParaRPr sz="3000" b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buNone/>
              <a:defRPr/>
            </a:pP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6) </a:t>
            </a:r>
            <a:r>
              <a:rPr lang="ru-RU" sz="3000" b="0" i="0" u="sng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иных решений, принимаемых </a:t>
            </a: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контрольными (надзорными) органами </a:t>
            </a:r>
            <a:r>
              <a:rPr lang="ru-RU" sz="3000" b="0" i="0" u="sng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по итогам профилактических и (или) контрольных (надзорных) мероприятий</a:t>
            </a:r>
            <a:r>
              <a:rPr lang="ru-RU" sz="30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, предусмотренных настоящим Федеральным законом, в отношении контролируемых лиц или объектов контроля.</a:t>
            </a:r>
            <a:endParaRPr sz="3000" b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15230984" name="Заголовок 1"/>
          <p:cNvSpPr>
            <a:spLocks noGrp="1"/>
          </p:cNvSpPr>
          <p:nvPr>
            <p:ph type="title"/>
          </p:nvPr>
        </p:nvSpPr>
        <p:spPr bwMode="auto"/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/>
          <a:p>
            <a:pPr>
              <a:defRPr/>
            </a:pPr>
            <a:r>
              <a:rPr lang="ru-RU" sz="26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Профилактический визит</a:t>
            </a:r>
            <a:endParaRPr/>
          </a:p>
        </p:txBody>
      </p:sp>
      <p:pic>
        <p:nvPicPr>
          <p:cNvPr id="135620780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284940" y="783498"/>
            <a:ext cx="432047" cy="486295"/>
          </a:xfrm>
          <a:prstGeom prst="rect">
            <a:avLst/>
          </a:prstGeom>
        </p:spPr>
      </p:pic>
      <p:sp>
        <p:nvSpPr>
          <p:cNvPr id="547314035" name="Прямоугольник 9"/>
          <p:cNvSpPr/>
          <p:nvPr/>
        </p:nvSpPr>
        <p:spPr bwMode="auto">
          <a:xfrm>
            <a:off x="8688287" y="814280"/>
            <a:ext cx="3503711" cy="4247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4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Приволжское управление </a:t>
            </a:r>
            <a:endParaRPr/>
          </a:p>
          <a:p>
            <a:pPr marL="1082674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Ростехнадзора</a:t>
            </a:r>
            <a:endParaRPr/>
          </a:p>
        </p:txBody>
      </p:sp>
      <p:sp>
        <p:nvSpPr>
          <p:cNvPr id="523552142" name="Текст 3"/>
          <p:cNvSpPr>
            <a:spLocks noGrp="1"/>
          </p:cNvSpPr>
          <p:nvPr>
            <p:ph type="body" idx="1"/>
          </p:nvPr>
        </p:nvSpPr>
        <p:spPr bwMode="auto">
          <a:xfrm>
            <a:off x="839787" y="1541318"/>
            <a:ext cx="10665027" cy="5158739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normAutofit fontScale="85000" lnSpcReduction="13000"/>
          </a:bodyPr>
          <a:lstStyle/>
          <a:p>
            <a:pPr algn="ctr">
              <a:defRPr/>
            </a:pPr>
            <a:r>
              <a:rPr lang="ru-RU" sz="3500" b="0"/>
              <a:t>Статья 52 Закона № 248-ФЗ</a:t>
            </a:r>
            <a:endParaRPr/>
          </a:p>
          <a:p>
            <a:pPr algn="just">
              <a:defRPr/>
            </a:pPr>
            <a:r>
              <a:rPr lang="ru-RU" sz="26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В ходе профилактического визита контролируемое лицо информируется об обязательных требованиях, предъявляемых к его деятельности либо к принадлежащим ему объектам контроля, их соответствии критериям риска, о рекомендуемых способах снижения категории риска, видах, содержании и об интенсивности мероприятий, проводимых в отношении объекта контроля исходя из его отнесения к соответствующей категории риска, </a:t>
            </a:r>
            <a:r>
              <a:rPr lang="ru-RU" sz="26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а инспектор осуществляет ознакомление с объектом контроля, </a:t>
            </a:r>
            <a:r>
              <a:rPr lang="ru-RU" sz="26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сбор сведений, необходимых для отнесения объектов контроля к категориям риска, </a:t>
            </a:r>
            <a:r>
              <a:rPr lang="ru-RU" sz="2600" b="0" i="0" u="none" strike="noStrike" cap="none" spc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и проводит оценку уровня соблюдения контролируемым лицом обязательных требований.</a:t>
            </a:r>
            <a:endParaRPr sz="2600" b="0" i="0" u="none" strike="noStrike" cap="none" spc="0">
              <a:solidFill>
                <a:schemeClr val="accent5">
                  <a:lumMod val="75000"/>
                </a:schemeClr>
              </a:solidFill>
              <a:latin typeface="Calibri"/>
              <a:cs typeface="Calibri"/>
            </a:endParaRPr>
          </a:p>
          <a:p>
            <a:pPr algn="just">
              <a:defRPr/>
            </a:pPr>
            <a:endParaRPr sz="2600" b="0" i="0" u="none" strike="noStrike" cap="none" spc="0">
              <a:solidFill>
                <a:schemeClr val="tx1"/>
              </a:solidFill>
              <a:latin typeface="Calibri"/>
              <a:cs typeface="Calibri"/>
            </a:endParaRPr>
          </a:p>
          <a:p>
            <a:pPr algn="just">
              <a:defRPr/>
            </a:pPr>
            <a:r>
              <a:rPr lang="ru-RU" sz="26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Профилактический визит может проводиться:</a:t>
            </a:r>
            <a:endParaRPr sz="2600" b="0" i="0" u="none" strike="noStrike" cap="none" spc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305908" indent="-305908" algn="just">
              <a:buFont typeface="Arial"/>
              <a:buChar char="–"/>
              <a:defRPr/>
            </a:pPr>
            <a:r>
              <a:rPr lang="ru-RU" sz="26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по инициативе контрольного (надзорного) органа (обязательный профилактический визит)</a:t>
            </a:r>
            <a:endParaRPr sz="2600" b="0" i="0" u="none" strike="noStrike" cap="none" spc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marL="305908" indent="-305908" algn="just">
              <a:buFont typeface="Arial"/>
              <a:buChar char="–"/>
              <a:defRPr/>
            </a:pPr>
            <a:r>
              <a:rPr lang="ru-RU" sz="26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по инициативе контролируемого лица (профилактическое мероприятие).</a:t>
            </a:r>
            <a:endParaRPr sz="2600" b="0" i="0" u="none" strike="noStrike" cap="none" spc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ru-RU" sz="30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Введена статья 52.1 Закона № 248-ФЗ.</a:t>
            </a:r>
            <a:br>
              <a:rPr lang="ru-RU" sz="3000" b="0" i="0" u="none" strike="noStrike" cap="none" spc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ru-RU" sz="3000"/>
              <a:t>Обязательный профилактический визит</a:t>
            </a:r>
            <a:endParaRPr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284940" y="783499"/>
            <a:ext cx="432048" cy="48629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 bwMode="auto">
          <a:xfrm>
            <a:off x="8688288" y="814281"/>
            <a:ext cx="350371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5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Приволжское управление </a:t>
            </a:r>
            <a:endParaRPr/>
          </a:p>
          <a:p>
            <a:pPr marL="1082675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Ростехнадзора</a:t>
            </a:r>
            <a:endParaRPr/>
          </a:p>
        </p:txBody>
      </p:sp>
      <p:sp>
        <p:nvSpPr>
          <p:cNvPr id="11" name="Скругленный прямоугольник 6"/>
          <p:cNvSpPr/>
          <p:nvPr/>
        </p:nvSpPr>
        <p:spPr bwMode="auto">
          <a:xfrm>
            <a:off x="542021" y="3559435"/>
            <a:ext cx="2303127" cy="1147807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rgbClr val="FFFFFF"/>
              </a:gs>
            </a:gsLst>
            <a:lin ang="5400000" scaled="1"/>
          </a:gradFill>
          <a:ln w="12700" cap="flat" cmpd="sng" algn="ctr">
            <a:solidFill>
              <a:schemeClr val="accent6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1800" b="1" i="0" u="sng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Акт</a:t>
            </a:r>
            <a:r>
              <a:rPr lang="ru-RU" sz="1800" b="1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8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 проведении обязательного ПВ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2" name="Скругленный прямоугольник 8"/>
          <p:cNvSpPr/>
          <p:nvPr/>
        </p:nvSpPr>
        <p:spPr bwMode="auto">
          <a:xfrm>
            <a:off x="6317038" y="5530048"/>
            <a:ext cx="5550135" cy="1211431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rgbClr val="FFFFFF"/>
              </a:gs>
            </a:gsLst>
            <a:lin ang="5400000" scaled="1"/>
          </a:gradFill>
          <a:ln w="12700" cap="flat" cmpd="sng" algn="ctr">
            <a:solidFill>
              <a:schemeClr val="accent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случае невозможности проведения ПВ проводится внеплановое КНМ</a:t>
            </a:r>
            <a:endParaRPr sz="220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ru-RU" sz="2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(п. 9 ч. 1 ст. 57)</a:t>
            </a:r>
            <a:endParaRPr sz="2200">
              <a:solidFill>
                <a:schemeClr val="tx1"/>
              </a:solidFill>
            </a:endParaRPr>
          </a:p>
        </p:txBody>
      </p:sp>
      <p:sp>
        <p:nvSpPr>
          <p:cNvPr id="13" name="Скругленный прямоугольник 7"/>
          <p:cNvSpPr/>
          <p:nvPr/>
        </p:nvSpPr>
        <p:spPr bwMode="auto">
          <a:xfrm>
            <a:off x="542021" y="5175951"/>
            <a:ext cx="3279293" cy="1328528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6">
                  <a:lumMod val="40000"/>
                  <a:lumOff val="60000"/>
                </a:schemeClr>
              </a:gs>
              <a:gs pos="100000">
                <a:srgbClr val="FFFFFF"/>
              </a:gs>
            </a:gsLst>
            <a:lin ang="5400000" scaled="1"/>
          </a:gradFill>
          <a:ln w="12700" cap="flat" cmpd="sng" algn="ctr">
            <a:solidFill>
              <a:schemeClr val="accent6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000">
                <a:solidFill>
                  <a:schemeClr val="tx1"/>
                </a:solidFill>
              </a:rPr>
              <a:t>Предписание </a:t>
            </a:r>
            <a:r>
              <a:rPr lang="ru-RU" sz="20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об устранении выявленных нарушений</a:t>
            </a:r>
            <a:endParaRPr>
              <a:solidFill>
                <a:schemeClr val="tx1"/>
              </a:solidFill>
            </a:endParaRPr>
          </a:p>
        </p:txBody>
      </p:sp>
      <p:sp>
        <p:nvSpPr>
          <p:cNvPr id="14" name="Содержимое 5"/>
          <p:cNvSpPr txBox="1"/>
          <p:nvPr/>
        </p:nvSpPr>
        <p:spPr bwMode="auto">
          <a:xfrm>
            <a:off x="7842888" y="2802014"/>
            <a:ext cx="3976455" cy="1103070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2">
                  <a:lumMod val="60000"/>
                  <a:lumOff val="40000"/>
                </a:schemeClr>
              </a:gs>
              <a:gs pos="100000">
                <a:srgbClr val="FFFFFF"/>
              </a:gs>
            </a:gsLst>
            <a:lin ang="5400000" scaled="1"/>
          </a:gradFill>
          <a:ln w="12700" cap="flat" cmpd="sng" algn="ctr">
            <a:solidFill>
              <a:schemeClr val="accent2"/>
            </a:solidFill>
            <a:prstDash val="solid"/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>
            <a:lvl1pPr marL="0" indent="0" algn="l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200" b="0" i="0" u="sng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</a:t>
            </a:r>
            <a:r>
              <a:rPr lang="ru-RU" sz="2200" b="0" i="0" u="sng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кт </a:t>
            </a:r>
            <a:r>
              <a:rPr lang="ru-RU" sz="2200" b="0" i="0" u="sng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 невозможности </a:t>
            </a:r>
            <a:r>
              <a:rPr lang="ru-RU" sz="2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проведения обязательного ПВ</a:t>
            </a:r>
            <a:endParaRPr sz="220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590793" y="1571610"/>
            <a:ext cx="11171824" cy="1036679"/>
          </a:xfrm>
          <a:prstGeom prst="rect">
            <a:avLst/>
          </a:prstGeom>
          <a:gradFill>
            <a:gsLst>
              <a:gs pos="0">
                <a:schemeClr val="accent2">
                  <a:lumMod val="110000"/>
                  <a:satMod val="105000"/>
                  <a:tint val="67000"/>
                  <a:alpha val="0"/>
                </a:schemeClr>
              </a:gs>
              <a:gs pos="50000">
                <a:schemeClr val="accent2">
                  <a:lumMod val="105000"/>
                  <a:satMod val="103000"/>
                  <a:tint val="73000"/>
                  <a:alpha val="0"/>
                </a:schemeClr>
              </a:gs>
              <a:gs pos="100000">
                <a:schemeClr val="accent2">
                  <a:lumMod val="105000"/>
                  <a:satMod val="109000"/>
                  <a:tint val="81000"/>
                  <a:alpha val="0"/>
                </a:schemeClr>
              </a:gs>
            </a:gsLst>
            <a:lin ang="5400000" scaled="0"/>
          </a:gradFill>
          <a:ln w="12699" cap="flat" cmpd="sng" algn="ctr">
            <a:solidFill>
              <a:schemeClr val="accent6"/>
            </a:solidFill>
            <a:prstDash val="solid"/>
            <a:miter lim="800000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27936" indent="-327936" algn="just">
              <a:spcBef>
                <a:spcPts val="0"/>
              </a:spcBef>
              <a:spcAft>
                <a:spcPts val="0"/>
              </a:spcAft>
              <a:buFont typeface="Arial"/>
              <a:buChar char="–"/>
              <a:defRPr/>
            </a:pPr>
            <a:r>
              <a:rPr lang="ru-RU" sz="2200" b="0" i="0" u="none" strike="noStrike" cap="none" spc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Не предусматривается отказ контролируемого лица от проведения</a:t>
            </a:r>
            <a:endParaRPr sz="2200"/>
          </a:p>
          <a:p>
            <a:pPr marL="327936" indent="-327936" algn="just">
              <a:spcBef>
                <a:spcPts val="0"/>
              </a:spcBef>
              <a:spcAft>
                <a:spcPts val="0"/>
              </a:spcAft>
              <a:buFont typeface="Arial"/>
              <a:buChar char="–"/>
              <a:defRPr/>
            </a:pPr>
            <a:r>
              <a:rPr lang="ru-RU" sz="2200" b="0" i="0" u="none" strike="noStrike" cap="none" spc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Не превышает 10 рабочих дней</a:t>
            </a:r>
            <a:endParaRPr sz="2200"/>
          </a:p>
          <a:p>
            <a:pPr>
              <a:defRPr/>
            </a:pPr>
            <a:endParaRPr/>
          </a:p>
        </p:txBody>
      </p:sp>
      <p:sp>
        <p:nvSpPr>
          <p:cNvPr id="21" name="Скругленный прямоугольник 4"/>
          <p:cNvSpPr/>
          <p:nvPr/>
        </p:nvSpPr>
        <p:spPr bwMode="auto">
          <a:xfrm>
            <a:off x="2950533" y="2730095"/>
            <a:ext cx="3891919" cy="831272"/>
          </a:xfrm>
          <a:prstGeom prst="roundRect">
            <a:avLst>
              <a:gd name="adj" fmla="val 16667"/>
            </a:avLst>
          </a:prstGeom>
          <a:solidFill>
            <a:schemeClr val="accent2">
              <a:alpha val="0"/>
            </a:schemeClr>
          </a:solidFill>
          <a:ln w="12700" cap="flat" cmpd="sng" algn="ctr">
            <a:solidFill>
              <a:schemeClr val="accent1"/>
            </a:solidFill>
            <a:prstDash val="solid"/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sz="2400">
                <a:solidFill>
                  <a:schemeClr val="tx1"/>
                </a:solidFill>
              </a:rPr>
              <a:t>По итогам обязательного ПВ составляется</a:t>
            </a:r>
            <a:endParaRPr sz="2400">
              <a:solidFill>
                <a:schemeClr val="tx1"/>
              </a:solidFill>
            </a:endParaRPr>
          </a:p>
        </p:txBody>
      </p:sp>
      <p:cxnSp>
        <p:nvCxnSpPr>
          <p:cNvPr id="30" name="Прямая со стрелкой 29"/>
          <p:cNvCxnSpPr>
            <a:cxnSpLocks/>
            <a:stCxn id="21" idx="1"/>
            <a:endCxn id="11" idx="0"/>
          </p:cNvCxnSpPr>
          <p:nvPr/>
        </p:nvCxnSpPr>
        <p:spPr bwMode="auto">
          <a:xfrm rot="10799989" flipV="1">
            <a:off x="1693585" y="3145731"/>
            <a:ext cx="1256949" cy="413703"/>
          </a:xfrm>
          <a:prstGeom prst="straightConnector1">
            <a:avLst/>
          </a:prstGeom>
          <a:ln w="38099" cap="flat" cmpd="sng" algn="ctr">
            <a:solidFill>
              <a:schemeClr val="accent6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1072225" name="Содержимое 5"/>
          <p:cNvSpPr txBox="1"/>
          <p:nvPr/>
        </p:nvSpPr>
        <p:spPr bwMode="auto">
          <a:xfrm>
            <a:off x="6317038" y="4133339"/>
            <a:ext cx="5550135" cy="1137776"/>
          </a:xfrm>
          <a:prstGeom prst="roundRect">
            <a:avLst>
              <a:gd name="adj" fmla="val 16667"/>
            </a:avLst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rgbClr val="FFFFFF"/>
              </a:gs>
            </a:gsLst>
            <a:lin ang="5400000" scaled="1"/>
          </a:gradFill>
          <a:ln w="12700" cap="flat" cmpd="sng" algn="ctr">
            <a:solidFill>
              <a:schemeClr val="accent1"/>
            </a:solidFill>
            <a:prstDash val="solid"/>
            <a:miter lim="800000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/>
          </a:bodyPr>
          <a:lstStyle>
            <a:lvl1pPr marL="0" indent="0" algn="l" defTabSz="914400">
              <a:lnSpc>
                <a:spcPct val="90000"/>
              </a:lnSpc>
              <a:spcBef>
                <a:spcPts val="999"/>
              </a:spcBef>
              <a:buFont typeface="Arial"/>
              <a:buNone/>
              <a:defRPr sz="2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>
              <a:lnSpc>
                <a:spcPct val="90000"/>
              </a:lnSpc>
              <a:spcBef>
                <a:spcPts val="499"/>
              </a:spcBef>
              <a:buFont typeface="Arial"/>
              <a:buNone/>
              <a:defRPr sz="2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8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>
              <a:lnSpc>
                <a:spcPct val="90000"/>
              </a:lnSpc>
              <a:spcBef>
                <a:spcPts val="499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ru-RU" sz="2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В </a:t>
            </a:r>
            <a:r>
              <a:rPr lang="ru-RU" sz="2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течение 3-х месяцев принимается повторное решение о проведении обязательного ПВ</a:t>
            </a:r>
            <a:endParaRPr b="0" u="none">
              <a:solidFill>
                <a:schemeClr val="tx1"/>
              </a:solidFill>
            </a:endParaRPr>
          </a:p>
        </p:txBody>
      </p:sp>
      <p:cxnSp>
        <p:nvCxnSpPr>
          <p:cNvPr id="494374528" name="Прямая со стрелкой 29"/>
          <p:cNvCxnSpPr>
            <a:cxnSpLocks/>
            <a:stCxn id="21" idx="3"/>
            <a:endCxn id="14" idx="1"/>
          </p:cNvCxnSpPr>
          <p:nvPr/>
        </p:nvCxnSpPr>
        <p:spPr bwMode="auto">
          <a:xfrm>
            <a:off x="6842454" y="3145731"/>
            <a:ext cx="1000433" cy="207817"/>
          </a:xfrm>
          <a:prstGeom prst="straightConnector1">
            <a:avLst/>
          </a:prstGeom>
          <a:ln w="38099" cap="flat" cmpd="sng" algn="ctr">
            <a:solidFill>
              <a:schemeClr val="accent2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924650" name="Прямая со стрелкой 29"/>
          <p:cNvCxnSpPr>
            <a:cxnSpLocks/>
            <a:stCxn id="14" idx="2"/>
          </p:cNvCxnSpPr>
          <p:nvPr/>
        </p:nvCxnSpPr>
        <p:spPr bwMode="auto">
          <a:xfrm rot="5399976" flipV="1">
            <a:off x="9652093" y="4088732"/>
            <a:ext cx="367292" cy="0"/>
          </a:xfrm>
          <a:prstGeom prst="straightConnector1">
            <a:avLst/>
          </a:prstGeom>
          <a:ln w="38099" cap="flat" cmpd="sng" algn="ctr">
            <a:solidFill>
              <a:schemeClr val="accent2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9339938" name="Прямая со стрелкой 29"/>
          <p:cNvCxnSpPr>
            <a:cxnSpLocks/>
          </p:cNvCxnSpPr>
          <p:nvPr/>
        </p:nvCxnSpPr>
        <p:spPr bwMode="auto">
          <a:xfrm rot="5399976">
            <a:off x="9638222" y="5468634"/>
            <a:ext cx="395033" cy="0"/>
          </a:xfrm>
          <a:prstGeom prst="straightConnector1">
            <a:avLst/>
          </a:prstGeom>
          <a:ln w="38099" cap="flat" cmpd="sng" algn="ctr">
            <a:solidFill>
              <a:schemeClr val="accent2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8664131" name="Стрелка: влево 1308664130"/>
          <p:cNvSpPr/>
          <p:nvPr/>
        </p:nvSpPr>
        <p:spPr bwMode="auto">
          <a:xfrm rot="19410995">
            <a:off x="2187810" y="4155526"/>
            <a:ext cx="2940904" cy="670498"/>
          </a:xfrm>
          <a:prstGeom prst="leftArrow">
            <a:avLst>
              <a:gd name="adj1" fmla="val 47846"/>
              <a:gd name="adj2" fmla="val 88447"/>
            </a:avLst>
          </a:prstGeom>
          <a:noFill/>
          <a:ln w="12700" cap="flat" cmpd="sng" algn="ctr">
            <a:solidFill>
              <a:schemeClr val="accent6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sz="1600">
                <a:solidFill>
                  <a:schemeClr val="tx1"/>
                </a:solidFill>
              </a:rPr>
              <a:t>При выявлении нарушений</a:t>
            </a:r>
          </a:p>
        </p:txBody>
      </p:sp>
      <p:sp>
        <p:nvSpPr>
          <p:cNvPr id="2057472961" name="TextBox 2057472960"/>
          <p:cNvSpPr txBox="1"/>
          <p:nvPr/>
        </p:nvSpPr>
        <p:spPr bwMode="auto">
          <a:xfrm>
            <a:off x="4679229" y="3246120"/>
            <a:ext cx="2833899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157942"/>
            <a:ext cx="10515600" cy="1325563"/>
          </a:xfrm>
        </p:spPr>
        <p:txBody>
          <a:bodyPr vertOverflow="overflow" horzOverflow="overflow" vert="horz" wrap="square" lIns="91440" tIns="45720" rIns="91440" bIns="45720" numCol="1" spcCol="0" rtlCol="0" fromWordArt="0" anchor="ctr" anchorCtr="0" forceAA="0" compatLnSpc="0">
            <a:normAutofit fontScale="90000"/>
          </a:bodyPr>
          <a:lstStyle/>
          <a:p>
            <a:pPr>
              <a:defRPr/>
            </a:pPr>
            <a: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Введена статья 52.2 Закона № 248-ФЗ.</a:t>
            </a:r>
            <a:b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</a:br>
            <a: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Профилактический визит по инициативе</a:t>
            </a:r>
            <a:b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</a:br>
            <a:r>
              <a:rPr lang="ru-RU" sz="3000" b="0" i="0" u="none" strike="noStrike" cap="none" spc="0">
                <a:solidFill>
                  <a:schemeClr val="tx1"/>
                </a:solidFill>
                <a:latin typeface="Calibri Light"/>
                <a:ea typeface="Arial"/>
                <a:cs typeface="Arial"/>
              </a:rPr>
              <a:t>контролируемого лица </a:t>
            </a:r>
            <a:endParaRPr sz="300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284940" y="783499"/>
            <a:ext cx="432048" cy="48629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 bwMode="auto">
          <a:xfrm>
            <a:off x="8688288" y="814281"/>
            <a:ext cx="350371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5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Приволжское управление </a:t>
            </a:r>
            <a:endParaRPr/>
          </a:p>
          <a:p>
            <a:pPr marL="1082675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Ростехнадзора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 bwMode="auto">
          <a:xfrm>
            <a:off x="839788" y="1681162"/>
            <a:ext cx="10665027" cy="5018896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Overflow="overflow" horzOverflow="overflow" vert="horz" wrap="square" lIns="91440" tIns="45720" rIns="91440" bIns="45720" numCol="1" spcCol="0" rtlCol="0" fromWordArt="0" anchor="b" anchorCtr="0" forceAA="0" compatLnSpc="0">
            <a:normAutofit/>
          </a:bodyPr>
          <a:lstStyle/>
          <a:p>
            <a:pPr marL="457200" indent="-457200" algn="just">
              <a:buFont typeface="Wingdings"/>
              <a:buChar char="q"/>
              <a:defRPr/>
            </a:pPr>
            <a:r>
              <a:rPr lang="ru-RU" sz="1600" b="0"/>
              <a:t>Правом на обращение </a:t>
            </a:r>
            <a:r>
              <a:rPr lang="ru-RU" sz="1600" b="0">
                <a:solidFill>
                  <a:schemeClr val="tx1"/>
                </a:solidFill>
              </a:rPr>
              <a:t>в контрольный (надзорный) орган с заявлением о проведении в отношении него профилактического визита (ПВ) обладают следующие контролируемые лица:</a:t>
            </a:r>
            <a:endParaRPr sz="16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261850" indent="-261850" algn="just">
              <a:buFont typeface="Arial"/>
              <a:buChar char="–"/>
              <a:defRPr/>
            </a:pPr>
            <a:r>
              <a:rPr lang="ru-RU" sz="1600" b="0" i="0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Arial"/>
                <a:cs typeface="Arial"/>
              </a:rPr>
              <a:t>субъекты малого предпринимательства,</a:t>
            </a:r>
            <a:endParaRPr sz="1600" b="0" i="0" u="none" strike="noStrike" cap="none" spc="0">
              <a:solidFill>
                <a:schemeClr val="accent1">
                  <a:lumMod val="75000"/>
                </a:schemeClr>
              </a:solidFill>
              <a:latin typeface="Times New Roman"/>
              <a:cs typeface="Times New Roman"/>
            </a:endParaRPr>
          </a:p>
          <a:p>
            <a:pPr marL="261850" indent="-261850" algn="just">
              <a:buFont typeface="Arial"/>
              <a:buChar char="–"/>
              <a:defRPr/>
            </a:pPr>
            <a:r>
              <a:rPr lang="ru-RU" sz="1600" b="0" i="0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Arial"/>
                <a:cs typeface="Arial"/>
              </a:rPr>
              <a:t>социально ориентированные некоммерческие организации</a:t>
            </a:r>
            <a:r>
              <a:rPr lang="ru-RU" sz="1600" b="0">
                <a:solidFill>
                  <a:schemeClr val="accent1">
                    <a:lumMod val="75000"/>
                  </a:schemeClr>
                </a:solidFill>
              </a:rPr>
              <a:t>,</a:t>
            </a:r>
            <a:endParaRPr sz="1600" b="0">
              <a:solidFill>
                <a:schemeClr val="accent1">
                  <a:lumMod val="75000"/>
                </a:schemeClr>
              </a:solidFill>
            </a:endParaRPr>
          </a:p>
          <a:p>
            <a:pPr marL="261850" indent="-261850" algn="just">
              <a:buFont typeface="Arial"/>
              <a:buChar char="–"/>
              <a:defRPr/>
            </a:pPr>
            <a:r>
              <a:rPr lang="ru-RU" sz="1600" b="0" i="0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Arial"/>
                <a:cs typeface="Arial"/>
              </a:rPr>
              <a:t>государственные или муниципальные учреждения</a:t>
            </a:r>
            <a:r>
              <a:rPr lang="ru-RU" sz="1600" b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sz="1600">
              <a:solidFill>
                <a:schemeClr val="accent1">
                  <a:lumMod val="75000"/>
                </a:schemeClr>
              </a:solidFill>
            </a:endParaRPr>
          </a:p>
          <a:p>
            <a:pPr marL="457200" indent="-457200" algn="just">
              <a:buFont typeface="Wingdings"/>
              <a:buChar char="q"/>
              <a:defRPr/>
            </a:pPr>
            <a:r>
              <a:rPr lang="ru-RU" sz="1600" b="0"/>
              <a:t>Срок рассмотрения заявления – 10 рабочих дней с даты регистрации заявления.</a:t>
            </a:r>
            <a:endParaRPr sz="1600" b="0"/>
          </a:p>
          <a:p>
            <a:pPr marL="457200" indent="-457200" algn="just">
              <a:buFont typeface="Wingdings"/>
              <a:buChar char="q"/>
              <a:defRPr/>
            </a:pPr>
            <a:r>
              <a:rPr lang="ru-RU" sz="1600" b="0"/>
              <a:t>Решения принимаемые по итогам рассмотрения заявления: о проведении ПВ, об отказе в проведении ПВ.</a:t>
            </a:r>
            <a:endParaRPr sz="1600"/>
          </a:p>
          <a:p>
            <a:pPr marL="457200" indent="-457200" algn="just">
              <a:buFont typeface="Wingdings"/>
              <a:buChar char="q"/>
              <a:defRPr/>
            </a:pPr>
            <a:r>
              <a:rPr lang="ru-RU" sz="1600" b="0"/>
              <a:t>Основания для отказа в проведении ПВ (часть 4 статьи 52.2).</a:t>
            </a:r>
            <a:endParaRPr sz="1600"/>
          </a:p>
          <a:p>
            <a:pPr marL="457200" indent="-457200" algn="just">
              <a:buFont typeface="Wingdings"/>
              <a:buChar char="q"/>
              <a:defRPr/>
            </a:pPr>
            <a:r>
              <a:rPr lang="ru-RU" sz="1600" b="0"/>
              <a:t>Планирование ПВ в случае принятия решения о проведении ПВ по заявлению контролируемого лица (в течение 20 рабочих дней согласовывается дата проведения ПВ).</a:t>
            </a:r>
            <a:endParaRPr sz="1600"/>
          </a:p>
          <a:p>
            <a:pPr marL="457200" indent="-457200" algn="just">
              <a:buFont typeface="Wingdings"/>
              <a:buChar char="q"/>
              <a:defRPr/>
            </a:pPr>
            <a:r>
              <a:rPr lang="ru-RU" sz="1600" b="0">
                <a:latin typeface="Calibri"/>
                <a:ea typeface="Calibri"/>
                <a:cs typeface="Calibri"/>
              </a:rPr>
              <a:t>Проведение ПВ предусмотрено в рамках:</a:t>
            </a:r>
            <a:endParaRPr sz="1600" b="0">
              <a:latin typeface="Calibri"/>
              <a:cs typeface="Calibri"/>
            </a:endParaRPr>
          </a:p>
          <a:p>
            <a:pPr marL="457200" indent="-457200" algn="just">
              <a:buFont typeface="Wingdings"/>
              <a:buChar char="ü"/>
              <a:defRPr/>
            </a:pPr>
            <a:r>
              <a:rPr lang="ru-RU" sz="1600" b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федерального государственного горного надзора;</a:t>
            </a:r>
            <a:endParaRPr sz="1600" b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indent="-457200" algn="just">
              <a:buFont typeface="Wingdings"/>
              <a:buChar char="ü"/>
              <a:defRPr/>
            </a:pPr>
            <a:r>
              <a:rPr lang="ru-RU" sz="1600" b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федерального государственного строительного надзора;</a:t>
            </a:r>
            <a:endParaRPr sz="1600" b="0">
              <a:solidFill>
                <a:schemeClr val="tx1"/>
              </a:solidFill>
              <a:latin typeface="Calibri"/>
              <a:cs typeface="Calibri"/>
            </a:endParaRPr>
          </a:p>
          <a:p>
            <a:pPr marL="457200" indent="-457200" algn="just">
              <a:buFont typeface="Wingdings"/>
              <a:buChar char="ü"/>
              <a:defRPr/>
            </a:pPr>
            <a:r>
              <a:rPr lang="ru-RU" sz="1600" b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федерального </a:t>
            </a:r>
            <a:r>
              <a:rPr lang="ru-RU" sz="1600" b="0" i="0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государственного надзора в области промышленной безопасности (с 27.04.2025);</a:t>
            </a:r>
            <a:endParaRPr sz="1600" b="0" i="0" u="none" strike="noStrike" cap="none" spc="0">
              <a:solidFill>
                <a:schemeClr val="accent1">
                  <a:lumMod val="75000"/>
                </a:schemeClr>
              </a:solidFill>
              <a:latin typeface="Calibri"/>
              <a:cs typeface="Calibri"/>
            </a:endParaRPr>
          </a:p>
          <a:p>
            <a:pPr marL="457200" indent="-457200" algn="just">
              <a:buFont typeface="Wingdings"/>
              <a:buChar char="ü"/>
              <a:defRPr/>
            </a:pPr>
            <a:r>
              <a:rPr lang="ru-RU" sz="1600" b="0" i="0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федерального государственного энергетического надзора</a:t>
            </a:r>
            <a:r>
              <a:rPr lang="ru-RU" sz="1600" b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 (с 27.04.2025).</a:t>
            </a:r>
            <a:endParaRPr sz="1600">
              <a:solidFill>
                <a:schemeClr val="accent1">
                  <a:lumMod val="75000"/>
                </a:schemeClr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/>
              <a:t>Консультирование</a:t>
            </a:r>
            <a:endParaRPr lang="ru-RU" sz="330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284940" y="783499"/>
            <a:ext cx="432048" cy="48629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 bwMode="auto">
          <a:xfrm>
            <a:off x="8688288" y="814281"/>
            <a:ext cx="350371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5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Приволжское управление </a:t>
            </a:r>
            <a:endParaRPr/>
          </a:p>
          <a:p>
            <a:pPr marL="1082675">
              <a:lnSpc>
                <a:spcPct val="90000"/>
              </a:lnSpc>
              <a:defRPr/>
            </a:pPr>
            <a:r>
              <a:rPr lang="ru-RU" sz="1200" b="1">
                <a:solidFill>
                  <a:schemeClr val="tx1">
                    <a:lumMod val="50000"/>
                    <a:lumOff val="50000"/>
                  </a:schemeClr>
                </a:solidFill>
                <a:latin typeface="Tahoma"/>
                <a:ea typeface="Tahoma"/>
                <a:cs typeface="Tahoma"/>
              </a:rPr>
              <a:t>Ростехнадзора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 bwMode="auto">
          <a:xfrm>
            <a:off x="839788" y="1546167"/>
            <a:ext cx="10665027" cy="5153891"/>
          </a:xfrm>
          <a:prstGeom prst="rect">
            <a:avLst/>
          </a:prstGeom>
          <a:ln>
            <a:solidFill>
              <a:schemeClr val="accent6"/>
            </a:solidFill>
          </a:ln>
        </p:spPr>
        <p:txBody>
          <a:bodyPr vertOverflow="overflow" horzOverflow="overflow" vert="horz" wrap="square" lIns="91440" tIns="45720" rIns="91440" bIns="45720" numCol="1" spcCol="0" rtlCol="0" fromWordArt="0" anchor="b" anchorCtr="0" forceAA="0" compatLnSpc="0">
            <a:normAutofit fontScale="37500" lnSpcReduction="20000"/>
          </a:bodyPr>
          <a:lstStyle/>
          <a:p>
            <a:pPr algn="ctr">
              <a:defRPr/>
            </a:pPr>
            <a:r>
              <a:rPr lang="ru-RU" sz="7400" b="0"/>
              <a:t>Статья 50 Закона № 248-ФЗ</a:t>
            </a:r>
            <a:endParaRPr/>
          </a:p>
          <a:p>
            <a:pPr indent="457200" algn="just">
              <a:buFont typeface="Wingdings"/>
              <a:buChar char="q"/>
              <a:defRPr/>
            </a:pPr>
            <a:r>
              <a:rPr lang="ru-RU" sz="5500" b="0"/>
              <a:t>По обращениям контролируемых лиц и их представителей осуществляется консультирование.</a:t>
            </a:r>
            <a:endParaRPr/>
          </a:p>
          <a:p>
            <a:pPr indent="457200" algn="just">
              <a:buFont typeface="Wingdings"/>
              <a:buChar char="q"/>
              <a:defRPr/>
            </a:pPr>
            <a:r>
              <a:rPr lang="ru-RU" sz="5500" b="0"/>
              <a:t>Консультирование может осуществляться должностным лицом контрольного (надзорного) органа по телефону, посредством видео-конференц-связи, на личном приеме либо в ходе проведения профилактического мероприятия, контрольного (надзорного) мероприятия.</a:t>
            </a:r>
            <a:endParaRPr/>
          </a:p>
          <a:p>
            <a:pPr indent="457200" algn="just">
              <a:buFont typeface="Wingdings"/>
              <a:buChar char="q"/>
              <a:defRPr/>
            </a:pPr>
            <a:r>
              <a:rPr lang="ru-RU" sz="5500" b="0"/>
              <a:t>Консультирование осуществляется </a:t>
            </a:r>
            <a:r>
              <a:rPr lang="ru-RU" sz="5500" b="0">
                <a:solidFill>
                  <a:schemeClr val="accent1">
                    <a:lumMod val="75000"/>
                  </a:schemeClr>
                </a:solidFill>
              </a:rPr>
              <a:t>по следующим вопросам:</a:t>
            </a:r>
            <a:endParaRPr>
              <a:solidFill>
                <a:schemeClr val="accent1">
                  <a:lumMod val="75000"/>
                </a:schemeClr>
              </a:solidFill>
            </a:endParaRPr>
          </a:p>
          <a:p>
            <a:pPr indent="457200" algn="just">
              <a:buFont typeface="Wingdings"/>
              <a:buChar char="ü"/>
              <a:defRPr/>
            </a:pPr>
            <a:r>
              <a:rPr lang="ru-RU" sz="5500" b="0"/>
              <a:t>разъяснение положений нормативных правовых актов, содержащих обязательные требования, оценка соблюдения которых осуществляется в рамках вида надзора;</a:t>
            </a:r>
            <a:endParaRPr/>
          </a:p>
          <a:p>
            <a:pPr indent="457200" algn="just">
              <a:buFont typeface="Wingdings"/>
              <a:buChar char="ü"/>
              <a:defRPr/>
            </a:pPr>
            <a:r>
              <a:rPr lang="ru-RU" sz="5500" b="0"/>
              <a:t>разъяснение положений нормативных правовых актов, регламентирующих порядок осуществления федерального государственного надзора;</a:t>
            </a:r>
            <a:endParaRPr/>
          </a:p>
          <a:p>
            <a:pPr indent="457200" algn="just">
              <a:buFont typeface="Wingdings"/>
              <a:buChar char="ü"/>
              <a:defRPr/>
            </a:pPr>
            <a:r>
              <a:rPr lang="ru-RU" sz="5500" b="0"/>
              <a:t>порядок обжалования действий или бездействия должностных лиц.</a:t>
            </a:r>
            <a:endParaRPr/>
          </a:p>
          <a:p>
            <a:pPr indent="457200" algn="just">
              <a:buFont typeface="Wingdings"/>
              <a:buChar char="q"/>
              <a:defRPr/>
            </a:pPr>
            <a:r>
              <a:rPr lang="ru-RU" sz="5500" b="0"/>
              <a:t>Проведение консультирования предусмотрено при осуществлении:</a:t>
            </a:r>
            <a:endParaRPr/>
          </a:p>
          <a:p>
            <a:pPr indent="457200" algn="just">
              <a:buFont typeface="Wingdings"/>
              <a:buChar char="ü"/>
              <a:defRPr/>
            </a:pPr>
            <a:r>
              <a:rPr lang="ru-RU" sz="5500" b="0"/>
              <a:t>федерального государственного надзора в области промышленной безопасности;</a:t>
            </a:r>
            <a:endParaRPr/>
          </a:p>
          <a:p>
            <a:pPr indent="457200" algn="just">
              <a:buFont typeface="Wingdings"/>
              <a:buChar char="ü"/>
              <a:defRPr/>
            </a:pPr>
            <a:r>
              <a:rPr lang="ru-RU" sz="5500" b="0"/>
              <a:t>федерального государственного надзора в области безопасности ГТС;</a:t>
            </a:r>
            <a:endParaRPr/>
          </a:p>
          <a:p>
            <a:pPr indent="457200" algn="just">
              <a:buFont typeface="Wingdings"/>
              <a:buChar char="ü"/>
              <a:defRPr/>
            </a:pPr>
            <a:r>
              <a:rPr lang="ru-RU" sz="5500" b="0"/>
              <a:t>федерального государственного горного надзора;</a:t>
            </a:r>
            <a:endParaRPr/>
          </a:p>
          <a:p>
            <a:pPr indent="457200" algn="just">
              <a:buFont typeface="Wingdings"/>
              <a:buChar char="ü"/>
              <a:defRPr/>
            </a:pPr>
            <a:r>
              <a:rPr lang="ru-RU" sz="5500" b="0"/>
              <a:t>федерального государственного строительного надзора;</a:t>
            </a:r>
          </a:p>
          <a:p>
            <a:pPr marL="457200" indent="-457200" algn="just">
              <a:buFont typeface="Wingdings"/>
              <a:buChar char="ü"/>
              <a:defRPr/>
            </a:pPr>
            <a:r>
              <a:rPr lang="ru-RU" sz="5500" b="0" i="0" u="none" strike="noStrike" cap="none" spc="0">
                <a:solidFill>
                  <a:schemeClr val="accent1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федеральном государственном энергетическом надзоре (с 27.04.2025).</a:t>
            </a:r>
            <a:endParaRPr sz="5500">
              <a:solidFill>
                <a:schemeClr val="accent1">
                  <a:lumMod val="75000"/>
                </a:schemeClr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Autofit/>
          </a:bodyPr>
          <a:lstStyle/>
          <a:p>
            <a:pPr>
              <a:defRPr/>
            </a:pPr>
            <a:r>
              <a:rPr lang="ru-RU" sz="3200"/>
              <a:t>Рассмотрение заявлений о проведении</a:t>
            </a:r>
            <a:br>
              <a:rPr lang="ru-RU" sz="3200"/>
            </a:br>
            <a:r>
              <a:rPr lang="ru-RU" sz="3200"/>
              <a:t>профилактических мероприятий</a:t>
            </a:r>
            <a:br>
              <a:rPr lang="ru-RU" sz="3000"/>
            </a:br>
            <a:r>
              <a:rPr lang="ru-RU" sz="2400"/>
              <a:t>(ГИС «Типовое облачное решение по осуществлению</a:t>
            </a:r>
            <a:br>
              <a:rPr lang="ru-RU" sz="2400"/>
            </a:br>
            <a:r>
              <a:rPr lang="ru-RU" sz="2400"/>
              <a:t>контрольно-надзорной деятельности»)</a:t>
            </a:r>
            <a:endParaRPr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9284940" y="783499"/>
            <a:ext cx="432048" cy="486296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 bwMode="auto">
          <a:xfrm>
            <a:off x="8688288" y="814281"/>
            <a:ext cx="350371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5" marR="0" lvl="0" indent="0" algn="l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1" i="0" u="none" strike="noStrike" cap="none" spc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latin typeface="Tahoma"/>
                <a:ea typeface="Tahoma"/>
                <a:cs typeface="Tahoma"/>
              </a:rPr>
              <a:t>Приволжское управление </a:t>
            </a:r>
            <a:endParaRPr/>
          </a:p>
          <a:p>
            <a:pPr marL="1082675" marR="0" lvl="0" indent="0" algn="l" defTabSz="91440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1200" b="1" i="0" u="none" strike="noStrike" cap="none" spc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latin typeface="Tahoma"/>
                <a:ea typeface="Tahoma"/>
                <a:cs typeface="Tahoma"/>
              </a:rPr>
              <a:t>Ростехнадзора</a:t>
            </a:r>
            <a:endParaRPr/>
          </a:p>
        </p:txBody>
      </p:sp>
      <p:sp>
        <p:nvSpPr>
          <p:cNvPr id="14" name="Содержимое 5"/>
          <p:cNvSpPr txBox="1"/>
          <p:nvPr/>
        </p:nvSpPr>
        <p:spPr bwMode="auto">
          <a:xfrm>
            <a:off x="722518" y="4440979"/>
            <a:ext cx="3682767" cy="1025888"/>
          </a:xfrm>
          <a:prstGeom prst="roundRect">
            <a:avLst>
              <a:gd name="adj" fmla="val 16667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0" indent="0" algn="l" defTabSz="914400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b="1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defRPr/>
            </a:pPr>
            <a:r>
              <a:rPr lang="ru-RU" sz="2400" b="0" i="0" u="none" strike="noStrike" cap="none" spc="0">
                <a:ln>
                  <a:noFill/>
                </a:ln>
                <a:solidFill>
                  <a:prstClr val="white"/>
                </a:solidFill>
                <a:latin typeface="Calibri"/>
                <a:ea typeface="+mn-ea"/>
                <a:cs typeface="+mn-cs"/>
              </a:rPr>
              <a:t>Профилактический визит</a:t>
            </a:r>
            <a:endParaRPr/>
          </a:p>
        </p:txBody>
      </p:sp>
      <p:sp>
        <p:nvSpPr>
          <p:cNvPr id="21" name="Скругленный прямоугольник 4"/>
          <p:cNvSpPr/>
          <p:nvPr/>
        </p:nvSpPr>
        <p:spPr bwMode="auto">
          <a:xfrm>
            <a:off x="722518" y="2584639"/>
            <a:ext cx="2772966" cy="1025888"/>
          </a:xfrm>
          <a:prstGeom prst="roundRect">
            <a:avLst>
              <a:gd name="adj" fmla="val 16667"/>
            </a:avLst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2000" b="0" i="0" u="none" strike="noStrike" cap="none" spc="0">
                <a:ln>
                  <a:noFill/>
                </a:ln>
                <a:solidFill>
                  <a:prstClr val="white"/>
                </a:solidFill>
                <a:latin typeface="Calibri"/>
                <a:ea typeface="+mn-ea"/>
                <a:cs typeface="+mn-cs"/>
              </a:rPr>
              <a:t>Консультирование</a:t>
            </a:r>
            <a:endParaRPr/>
          </a:p>
        </p:txBody>
      </p:sp>
      <p:cxnSp>
        <p:nvCxnSpPr>
          <p:cNvPr id="23" name="Прямая со стрелкой 22"/>
          <p:cNvCxnSpPr>
            <a:cxnSpLocks/>
          </p:cNvCxnSpPr>
          <p:nvPr/>
        </p:nvCxnSpPr>
        <p:spPr bwMode="auto">
          <a:xfrm flipH="1">
            <a:off x="1208016" y="1818346"/>
            <a:ext cx="822120" cy="72985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cxnSpLocks/>
          </p:cNvCxnSpPr>
          <p:nvPr/>
        </p:nvCxnSpPr>
        <p:spPr bwMode="auto">
          <a:xfrm flipH="1">
            <a:off x="2989229" y="1846071"/>
            <a:ext cx="2294601" cy="25549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 bwMode="auto">
          <a:xfrm>
            <a:off x="937470" y="6060054"/>
            <a:ext cx="814151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ru-RU"/>
              <a:t>Срок рассмотрения - в течение 10 рабочих дней со дня регистрации заявления.</a:t>
            </a:r>
            <a:endParaRPr/>
          </a:p>
        </p:txBody>
      </p:sp>
      <p:sp>
        <p:nvSpPr>
          <p:cNvPr id="15" name="Прямоугольник 14"/>
          <p:cNvSpPr/>
          <p:nvPr/>
        </p:nvSpPr>
        <p:spPr bwMode="auto">
          <a:xfrm>
            <a:off x="7594353" y="1878627"/>
            <a:ext cx="3381174" cy="101868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/>
              <a:t>Подтверждение записи</a:t>
            </a:r>
            <a:endParaRPr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7594353" y="3107451"/>
            <a:ext cx="3381174" cy="122668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/>
              <a:t>Предложение о новой дате проведения профилактического мероприятия</a:t>
            </a:r>
            <a:endParaRPr/>
          </a:p>
        </p:txBody>
      </p:sp>
      <p:sp>
        <p:nvSpPr>
          <p:cNvPr id="29" name="Прямоугольник 28"/>
          <p:cNvSpPr/>
          <p:nvPr/>
        </p:nvSpPr>
        <p:spPr bwMode="auto">
          <a:xfrm>
            <a:off x="7594354" y="4537075"/>
            <a:ext cx="3381173" cy="107130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/>
              <a:t>Отказ в рассмотрении</a:t>
            </a:r>
            <a:endParaRPr/>
          </a:p>
        </p:txBody>
      </p:sp>
      <p:sp>
        <p:nvSpPr>
          <p:cNvPr id="52" name="Правая фигурная скобка 51"/>
          <p:cNvSpPr/>
          <p:nvPr/>
        </p:nvSpPr>
        <p:spPr bwMode="auto">
          <a:xfrm>
            <a:off x="6036284" y="1878627"/>
            <a:ext cx="672014" cy="3775552"/>
          </a:xfrm>
          <a:prstGeom prst="rightBrace">
            <a:avLst>
              <a:gd name="adj1" fmla="val 80736"/>
              <a:gd name="adj2" fmla="val 49172"/>
            </a:avLst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1498</Words>
  <Application>Microsoft Office PowerPoint</Application>
  <DocSecurity>0</DocSecurity>
  <PresentationFormat>Широкоэкранный</PresentationFormat>
  <Paragraphs>140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Tahoma</vt:lpstr>
      <vt:lpstr>Times New Roman</vt:lpstr>
      <vt:lpstr>Wingdings</vt:lpstr>
      <vt:lpstr>Тема Office</vt:lpstr>
      <vt:lpstr>Презентация PowerPoint</vt:lpstr>
      <vt:lpstr>Презентация PowerPoint</vt:lpstr>
      <vt:lpstr>Порядок отнесения объектов контроля к категориям риска и выявления индикаторов риска нарушения обязательных требований</vt:lpstr>
      <vt:lpstr>Досудебный порядок подачи жалобы</vt:lpstr>
      <vt:lpstr>Профилактический визит</vt:lpstr>
      <vt:lpstr>Введена статья 52.1 Закона № 248-ФЗ. Обязательный профилактический визит</vt:lpstr>
      <vt:lpstr>Введена статья 52.2 Закона № 248-ФЗ. Профилактический визит по инициативе контролируемого лица </vt:lpstr>
      <vt:lpstr>Консультирование</vt:lpstr>
      <vt:lpstr>Рассмотрение заявлений о проведении профилактических мероприятий (ГИС «Типовое облачное решение по осуществлению контрольно-надзорной деятельности»)</vt:lpstr>
      <vt:lpstr>Введена статья 90.2 Закона № 248-ФЗ. Соглашение о надлежащем устранении выявленных нарушений обязательных требований</vt:lpstr>
      <vt:lpstr>Введена статья 90.2 Закона № 248-ФЗ. Соглашение о надлежащем устранении выявленных нарушений обязательных требований</vt:lpstr>
      <vt:lpstr>С 01.09.2025 вступят в силу:</vt:lpstr>
      <vt:lpstr>С 01.09.2025 вступят в силу: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MAF</dc:creator>
  <cp:keywords/>
  <dc:description/>
  <cp:lastModifiedBy>Абзалова Зульфия Наилевна</cp:lastModifiedBy>
  <cp:revision>121</cp:revision>
  <dcterms:created xsi:type="dcterms:W3CDTF">2021-10-13T13:11:18Z</dcterms:created>
  <dcterms:modified xsi:type="dcterms:W3CDTF">2025-08-27T12:50:11Z</dcterms:modified>
  <cp:category/>
  <dc:identifier/>
  <cp:contentStatus/>
  <dc:language/>
  <cp:version/>
</cp:coreProperties>
</file>